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4"/>
  </p:notesMasterIdLst>
  <p:sldIdLst>
    <p:sldId id="256" r:id="rId2"/>
    <p:sldId id="270" r:id="rId3"/>
    <p:sldId id="259" r:id="rId4"/>
    <p:sldId id="266" r:id="rId5"/>
    <p:sldId id="271" r:id="rId6"/>
    <p:sldId id="283" r:id="rId7"/>
    <p:sldId id="282" r:id="rId8"/>
    <p:sldId id="281" r:id="rId9"/>
    <p:sldId id="285" r:id="rId10"/>
    <p:sldId id="272" r:id="rId11"/>
    <p:sldId id="273" r:id="rId12"/>
    <p:sldId id="274" r:id="rId13"/>
    <p:sldId id="275" r:id="rId14"/>
    <p:sldId id="269" r:id="rId15"/>
    <p:sldId id="277" r:id="rId16"/>
    <p:sldId id="278" r:id="rId17"/>
    <p:sldId id="267" r:id="rId18"/>
    <p:sldId id="268" r:id="rId19"/>
    <p:sldId id="279" r:id="rId20"/>
    <p:sldId id="280" r:id="rId21"/>
    <p:sldId id="284" r:id="rId22"/>
    <p:sldId id="286" r:id="rId23"/>
  </p:sldIdLst>
  <p:sldSz cx="9144000" cy="6858000" type="screen4x3"/>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17A23"/>
    <a:srgbClr val="0B9D81"/>
    <a:srgbClr val="0EC4A1"/>
    <a:srgbClr val="96F8E5"/>
    <a:srgbClr val="6FF9AD"/>
    <a:srgbClr val="A1BC7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3368" autoAdjust="0"/>
  </p:normalViewPr>
  <p:slideViewPr>
    <p:cSldViewPr snapToGrid="0">
      <p:cViewPr>
        <p:scale>
          <a:sx n="71" d="100"/>
          <a:sy n="71" d="100"/>
        </p:scale>
        <p:origin x="-408" y="-72"/>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36004" cy="36004"/>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oleObject" Target="file:///D:\Certification_record_2011.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NZ"/>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302752293577982"/>
          <c:y val="0.22916744373728001"/>
          <c:w val="0.69930061766781182"/>
          <c:h val="0.53472403538694724"/>
        </c:manualLayout>
      </c:layout>
      <c:barChart>
        <c:barDir val="col"/>
        <c:grouping val="stacked"/>
        <c:varyColors val="0"/>
        <c:ser>
          <c:idx val="0"/>
          <c:order val="0"/>
          <c:tx>
            <c:strRef>
              <c:f>STATS!$B$2</c:f>
              <c:strCache>
                <c:ptCount val="1"/>
                <c:pt idx="0">
                  <c:v>PARTICIPANT</c:v>
                </c:pt>
              </c:strCache>
            </c:strRef>
          </c:tx>
          <c:spPr>
            <a:solidFill>
              <a:srgbClr val="FF6600"/>
            </a:solidFill>
            <a:ln w="25400">
              <a:noFill/>
            </a:ln>
          </c:spPr>
          <c:invertIfNegative val="0"/>
          <c:cat>
            <c:strRef>
              <c:f>STATS!$A$3:$A$13</c:f>
              <c:strCache>
                <c:ptCount val="11"/>
                <c:pt idx="0">
                  <c:v>2001/02</c:v>
                </c:pt>
                <c:pt idx="1">
                  <c:v>2002/03</c:v>
                </c:pt>
                <c:pt idx="2">
                  <c:v>2003/04</c:v>
                </c:pt>
                <c:pt idx="3">
                  <c:v>2004/05</c:v>
                </c:pt>
                <c:pt idx="4">
                  <c:v>2005/06</c:v>
                </c:pt>
                <c:pt idx="5">
                  <c:v>2006/07</c:v>
                </c:pt>
                <c:pt idx="6">
                  <c:v>2007/08</c:v>
                </c:pt>
                <c:pt idx="7">
                  <c:v>2008/09</c:v>
                </c:pt>
                <c:pt idx="8">
                  <c:v>2009/10</c:v>
                </c:pt>
                <c:pt idx="9">
                  <c:v>2010/11</c:v>
                </c:pt>
                <c:pt idx="10">
                  <c:v>2011/12</c:v>
                </c:pt>
              </c:strCache>
            </c:strRef>
          </c:cat>
          <c:val>
            <c:numRef>
              <c:f>STATS!$B$3:$B$13</c:f>
              <c:numCache>
                <c:formatCode>0</c:formatCode>
                <c:ptCount val="11"/>
                <c:pt idx="0">
                  <c:v>4</c:v>
                </c:pt>
                <c:pt idx="1">
                  <c:v>2</c:v>
                </c:pt>
                <c:pt idx="2">
                  <c:v>5</c:v>
                </c:pt>
                <c:pt idx="3">
                  <c:v>10</c:v>
                </c:pt>
                <c:pt idx="4">
                  <c:v>13</c:v>
                </c:pt>
                <c:pt idx="5">
                  <c:v>33</c:v>
                </c:pt>
                <c:pt idx="6">
                  <c:v>33</c:v>
                </c:pt>
                <c:pt idx="7">
                  <c:v>21</c:v>
                </c:pt>
                <c:pt idx="8">
                  <c:v>5</c:v>
                </c:pt>
                <c:pt idx="9">
                  <c:v>3</c:v>
                </c:pt>
                <c:pt idx="10">
                  <c:v>1</c:v>
                </c:pt>
              </c:numCache>
            </c:numRef>
          </c:val>
        </c:ser>
        <c:ser>
          <c:idx val="1"/>
          <c:order val="1"/>
          <c:tx>
            <c:strRef>
              <c:f>STATS!$C$2</c:f>
              <c:strCache>
                <c:ptCount val="1"/>
                <c:pt idx="0">
                  <c:v>CZ</c:v>
                </c:pt>
              </c:strCache>
            </c:strRef>
          </c:tx>
          <c:spPr>
            <a:solidFill>
              <a:srgbClr val="008000"/>
            </a:solidFill>
            <a:ln w="25400">
              <a:noFill/>
            </a:ln>
          </c:spPr>
          <c:invertIfNegative val="0"/>
          <c:cat>
            <c:strRef>
              <c:f>STATS!$A$3:$A$13</c:f>
              <c:strCache>
                <c:ptCount val="11"/>
                <c:pt idx="0">
                  <c:v>2001/02</c:v>
                </c:pt>
                <c:pt idx="1">
                  <c:v>2002/03</c:v>
                </c:pt>
                <c:pt idx="2">
                  <c:v>2003/04</c:v>
                </c:pt>
                <c:pt idx="3">
                  <c:v>2004/05</c:v>
                </c:pt>
                <c:pt idx="4">
                  <c:v>2005/06</c:v>
                </c:pt>
                <c:pt idx="5">
                  <c:v>2006/07</c:v>
                </c:pt>
                <c:pt idx="6">
                  <c:v>2007/08</c:v>
                </c:pt>
                <c:pt idx="7">
                  <c:v>2008/09</c:v>
                </c:pt>
                <c:pt idx="8">
                  <c:v>2009/10</c:v>
                </c:pt>
                <c:pt idx="9">
                  <c:v>2010/11</c:v>
                </c:pt>
                <c:pt idx="10">
                  <c:v>2011/12</c:v>
                </c:pt>
              </c:strCache>
            </c:strRef>
          </c:cat>
          <c:val>
            <c:numRef>
              <c:f>STATS!$C$3:$C$13</c:f>
              <c:numCache>
                <c:formatCode>0</c:formatCode>
                <c:ptCount val="11"/>
                <c:pt idx="0">
                  <c:v>0</c:v>
                </c:pt>
                <c:pt idx="1">
                  <c:v>0</c:v>
                </c:pt>
                <c:pt idx="2">
                  <c:v>0</c:v>
                </c:pt>
                <c:pt idx="3">
                  <c:v>0</c:v>
                </c:pt>
                <c:pt idx="4">
                  <c:v>0</c:v>
                </c:pt>
                <c:pt idx="5">
                  <c:v>5</c:v>
                </c:pt>
                <c:pt idx="6">
                  <c:v>20</c:v>
                </c:pt>
                <c:pt idx="7">
                  <c:v>33</c:v>
                </c:pt>
                <c:pt idx="8">
                  <c:v>46</c:v>
                </c:pt>
                <c:pt idx="9">
                  <c:v>46</c:v>
                </c:pt>
                <c:pt idx="10">
                  <c:v>28</c:v>
                </c:pt>
              </c:numCache>
            </c:numRef>
          </c:val>
        </c:ser>
        <c:ser>
          <c:idx val="2"/>
          <c:order val="2"/>
          <c:tx>
            <c:strRef>
              <c:f>STATS!$D$2</c:f>
              <c:strCache>
                <c:ptCount val="1"/>
                <c:pt idx="0">
                  <c:v>SEC</c:v>
                </c:pt>
              </c:strCache>
            </c:strRef>
          </c:tx>
          <c:spPr>
            <a:solidFill>
              <a:srgbClr val="00FF00"/>
            </a:solidFill>
            <a:ln w="25400">
              <a:noFill/>
            </a:ln>
          </c:spPr>
          <c:invertIfNegative val="0"/>
          <c:cat>
            <c:strRef>
              <c:f>STATS!$A$3:$A$13</c:f>
              <c:strCache>
                <c:ptCount val="11"/>
                <c:pt idx="0">
                  <c:v>2001/02</c:v>
                </c:pt>
                <c:pt idx="1">
                  <c:v>2002/03</c:v>
                </c:pt>
                <c:pt idx="2">
                  <c:v>2003/04</c:v>
                </c:pt>
                <c:pt idx="3">
                  <c:v>2004/05</c:v>
                </c:pt>
                <c:pt idx="4">
                  <c:v>2005/06</c:v>
                </c:pt>
                <c:pt idx="5">
                  <c:v>2006/07</c:v>
                </c:pt>
                <c:pt idx="6">
                  <c:v>2007/08</c:v>
                </c:pt>
                <c:pt idx="7">
                  <c:v>2008/09</c:v>
                </c:pt>
                <c:pt idx="8">
                  <c:v>2009/10</c:v>
                </c:pt>
                <c:pt idx="9">
                  <c:v>2010/11</c:v>
                </c:pt>
                <c:pt idx="10">
                  <c:v>2011/12</c:v>
                </c:pt>
              </c:strCache>
            </c:strRef>
          </c:cat>
          <c:val>
            <c:numRef>
              <c:f>STATS!$D$3:$D$13</c:f>
              <c:numCache>
                <c:formatCode>0</c:formatCode>
                <c:ptCount val="11"/>
                <c:pt idx="0">
                  <c:v>0</c:v>
                </c:pt>
                <c:pt idx="1">
                  <c:v>0</c:v>
                </c:pt>
                <c:pt idx="2">
                  <c:v>0</c:v>
                </c:pt>
                <c:pt idx="3">
                  <c:v>0</c:v>
                </c:pt>
                <c:pt idx="4">
                  <c:v>0</c:v>
                </c:pt>
                <c:pt idx="5">
                  <c:v>0</c:v>
                </c:pt>
                <c:pt idx="6">
                  <c:v>0</c:v>
                </c:pt>
                <c:pt idx="7">
                  <c:v>14</c:v>
                </c:pt>
                <c:pt idx="8">
                  <c:v>33</c:v>
                </c:pt>
                <c:pt idx="9">
                  <c:v>31</c:v>
                </c:pt>
                <c:pt idx="10">
                  <c:v>49</c:v>
                </c:pt>
              </c:numCache>
            </c:numRef>
          </c:val>
        </c:ser>
        <c:ser>
          <c:idx val="3"/>
          <c:order val="3"/>
          <c:tx>
            <c:strRef>
              <c:f>STATS!$E$2</c:f>
              <c:strCache>
                <c:ptCount val="1"/>
                <c:pt idx="0">
                  <c:v>CEMARS</c:v>
                </c:pt>
              </c:strCache>
            </c:strRef>
          </c:tx>
          <c:spPr>
            <a:solidFill>
              <a:srgbClr val="3366FF"/>
            </a:solidFill>
            <a:ln w="25400">
              <a:noFill/>
            </a:ln>
          </c:spPr>
          <c:invertIfNegative val="0"/>
          <c:cat>
            <c:strRef>
              <c:f>STATS!$A$3:$A$13</c:f>
              <c:strCache>
                <c:ptCount val="11"/>
                <c:pt idx="0">
                  <c:v>2001/02</c:v>
                </c:pt>
                <c:pt idx="1">
                  <c:v>2002/03</c:v>
                </c:pt>
                <c:pt idx="2">
                  <c:v>2003/04</c:v>
                </c:pt>
                <c:pt idx="3">
                  <c:v>2004/05</c:v>
                </c:pt>
                <c:pt idx="4">
                  <c:v>2005/06</c:v>
                </c:pt>
                <c:pt idx="5">
                  <c:v>2006/07</c:v>
                </c:pt>
                <c:pt idx="6">
                  <c:v>2007/08</c:v>
                </c:pt>
                <c:pt idx="7">
                  <c:v>2008/09</c:v>
                </c:pt>
                <c:pt idx="8">
                  <c:v>2009/10</c:v>
                </c:pt>
                <c:pt idx="9">
                  <c:v>2010/11</c:v>
                </c:pt>
                <c:pt idx="10">
                  <c:v>2011/12</c:v>
                </c:pt>
              </c:strCache>
            </c:strRef>
          </c:cat>
          <c:val>
            <c:numRef>
              <c:f>STATS!$E$3:$E$13</c:f>
              <c:numCache>
                <c:formatCode>0</c:formatCode>
                <c:ptCount val="11"/>
                <c:pt idx="0">
                  <c:v>0</c:v>
                </c:pt>
                <c:pt idx="1">
                  <c:v>0</c:v>
                </c:pt>
                <c:pt idx="2">
                  <c:v>0</c:v>
                </c:pt>
                <c:pt idx="3">
                  <c:v>0</c:v>
                </c:pt>
                <c:pt idx="4">
                  <c:v>0</c:v>
                </c:pt>
                <c:pt idx="5">
                  <c:v>0</c:v>
                </c:pt>
                <c:pt idx="6">
                  <c:v>0</c:v>
                </c:pt>
                <c:pt idx="7">
                  <c:v>10</c:v>
                </c:pt>
                <c:pt idx="8">
                  <c:v>36</c:v>
                </c:pt>
                <c:pt idx="9">
                  <c:v>98</c:v>
                </c:pt>
                <c:pt idx="10">
                  <c:v>116</c:v>
                </c:pt>
              </c:numCache>
            </c:numRef>
          </c:val>
        </c:ser>
        <c:ser>
          <c:idx val="4"/>
          <c:order val="4"/>
          <c:tx>
            <c:strRef>
              <c:f>STATS!$F$2</c:f>
              <c:strCache>
                <c:ptCount val="1"/>
                <c:pt idx="0">
                  <c:v>EVENTS</c:v>
                </c:pt>
              </c:strCache>
            </c:strRef>
          </c:tx>
          <c:spPr>
            <a:solidFill>
              <a:srgbClr val="800080"/>
            </a:solidFill>
            <a:ln w="25400">
              <a:noFill/>
            </a:ln>
          </c:spPr>
          <c:invertIfNegative val="0"/>
          <c:cat>
            <c:strRef>
              <c:f>STATS!$A$3:$A$13</c:f>
              <c:strCache>
                <c:ptCount val="11"/>
                <c:pt idx="0">
                  <c:v>2001/02</c:v>
                </c:pt>
                <c:pt idx="1">
                  <c:v>2002/03</c:v>
                </c:pt>
                <c:pt idx="2">
                  <c:v>2003/04</c:v>
                </c:pt>
                <c:pt idx="3">
                  <c:v>2004/05</c:v>
                </c:pt>
                <c:pt idx="4">
                  <c:v>2005/06</c:v>
                </c:pt>
                <c:pt idx="5">
                  <c:v>2006/07</c:v>
                </c:pt>
                <c:pt idx="6">
                  <c:v>2007/08</c:v>
                </c:pt>
                <c:pt idx="7">
                  <c:v>2008/09</c:v>
                </c:pt>
                <c:pt idx="8">
                  <c:v>2009/10</c:v>
                </c:pt>
                <c:pt idx="9">
                  <c:v>2010/11</c:v>
                </c:pt>
                <c:pt idx="10">
                  <c:v>2011/12</c:v>
                </c:pt>
              </c:strCache>
            </c:strRef>
          </c:cat>
          <c:val>
            <c:numRef>
              <c:f>STATS!$F$3:$F$13</c:f>
              <c:numCache>
                <c:formatCode>0</c:formatCode>
                <c:ptCount val="11"/>
                <c:pt idx="0">
                  <c:v>0</c:v>
                </c:pt>
                <c:pt idx="1">
                  <c:v>0</c:v>
                </c:pt>
                <c:pt idx="2">
                  <c:v>0</c:v>
                </c:pt>
                <c:pt idx="3">
                  <c:v>0</c:v>
                </c:pt>
                <c:pt idx="4">
                  <c:v>0</c:v>
                </c:pt>
                <c:pt idx="5">
                  <c:v>0</c:v>
                </c:pt>
                <c:pt idx="6">
                  <c:v>2</c:v>
                </c:pt>
                <c:pt idx="7">
                  <c:v>8</c:v>
                </c:pt>
                <c:pt idx="8">
                  <c:v>10</c:v>
                </c:pt>
                <c:pt idx="9">
                  <c:v>8</c:v>
                </c:pt>
                <c:pt idx="10">
                  <c:v>3</c:v>
                </c:pt>
              </c:numCache>
            </c:numRef>
          </c:val>
        </c:ser>
        <c:dLbls>
          <c:showLegendKey val="0"/>
          <c:showVal val="0"/>
          <c:showCatName val="0"/>
          <c:showSerName val="0"/>
          <c:showPercent val="0"/>
          <c:showBubbleSize val="0"/>
        </c:dLbls>
        <c:gapWidth val="150"/>
        <c:overlap val="100"/>
        <c:axId val="108865792"/>
        <c:axId val="108958080"/>
      </c:barChart>
      <c:catAx>
        <c:axId val="108865792"/>
        <c:scaling>
          <c:orientation val="minMax"/>
        </c:scaling>
        <c:delete val="0"/>
        <c:axPos val="b"/>
        <c:title>
          <c:tx>
            <c:rich>
              <a:bodyPr/>
              <a:lstStyle/>
              <a:p>
                <a:pPr>
                  <a:defRPr sz="1000" b="1" i="0" u="none" strike="noStrike" baseline="0">
                    <a:solidFill>
                      <a:srgbClr val="000000"/>
                    </a:solidFill>
                    <a:latin typeface="Calibri"/>
                    <a:ea typeface="Calibri"/>
                    <a:cs typeface="Calibri"/>
                  </a:defRPr>
                </a:pPr>
                <a:r>
                  <a:rPr lang="en-NZ"/>
                  <a:t>Financial year end</a:t>
                </a:r>
              </a:p>
            </c:rich>
          </c:tx>
          <c:layout>
            <c:manualLayout>
              <c:xMode val="edge"/>
              <c:yMode val="edge"/>
              <c:x val="0.3651376146788991"/>
              <c:y val="0.87153069407990669"/>
            </c:manualLayout>
          </c:layout>
          <c:overlay val="0"/>
          <c:spPr>
            <a:noFill/>
            <a:ln w="25400">
              <a:noFill/>
            </a:ln>
          </c:spPr>
        </c:title>
        <c:numFmt formatCode="General" sourceLinked="1"/>
        <c:majorTickMark val="out"/>
        <c:minorTickMark val="none"/>
        <c:tickLblPos val="nextTo"/>
        <c:txPr>
          <a:bodyPr rot="0" vert="horz"/>
          <a:lstStyle/>
          <a:p>
            <a:pPr>
              <a:defRPr sz="850" b="0" i="0" u="none" strike="noStrike" baseline="0">
                <a:solidFill>
                  <a:srgbClr val="000000"/>
                </a:solidFill>
                <a:latin typeface="Calibri"/>
                <a:ea typeface="Calibri"/>
                <a:cs typeface="Calibri"/>
              </a:defRPr>
            </a:pPr>
            <a:endParaRPr lang="en-US"/>
          </a:p>
        </c:txPr>
        <c:crossAx val="108958080"/>
        <c:crosses val="autoZero"/>
        <c:auto val="1"/>
        <c:lblAlgn val="ctr"/>
        <c:lblOffset val="100"/>
        <c:noMultiLvlLbl val="0"/>
      </c:catAx>
      <c:valAx>
        <c:axId val="108958080"/>
        <c:scaling>
          <c:orientation val="minMax"/>
        </c:scaling>
        <c:delete val="0"/>
        <c:axPos val="l"/>
        <c:majorGridlines/>
        <c:title>
          <c:tx>
            <c:rich>
              <a:bodyPr/>
              <a:lstStyle/>
              <a:p>
                <a:pPr>
                  <a:defRPr sz="1000" b="1" i="0" u="none" strike="noStrike" baseline="0">
                    <a:solidFill>
                      <a:srgbClr val="000000"/>
                    </a:solidFill>
                    <a:latin typeface="Calibri"/>
                    <a:ea typeface="Calibri"/>
                    <a:cs typeface="Calibri"/>
                  </a:defRPr>
                </a:pPr>
                <a:r>
                  <a:rPr lang="en-NZ" b="1"/>
                  <a:t>Number of certificates</a:t>
                </a:r>
              </a:p>
            </c:rich>
          </c:tx>
          <c:layout>
            <c:manualLayout>
              <c:xMode val="edge"/>
              <c:yMode val="edge"/>
              <c:x val="2.7522935779816612E-2"/>
              <c:y val="0.27777887139109925"/>
            </c:manualLayout>
          </c:layout>
          <c:overlay val="0"/>
          <c:spPr>
            <a:noFill/>
            <a:ln w="25400">
              <a:noFill/>
            </a:ln>
          </c:spPr>
        </c:title>
        <c:numFmt formatCode="0" sourceLinked="1"/>
        <c:majorTickMark val="out"/>
        <c:minorTickMark val="none"/>
        <c:tickLblPos val="nextTo"/>
        <c:txPr>
          <a:bodyPr rot="0" vert="horz"/>
          <a:lstStyle/>
          <a:p>
            <a:pPr>
              <a:defRPr sz="850" b="0" i="0" u="none" strike="noStrike" baseline="0">
                <a:solidFill>
                  <a:srgbClr val="000000"/>
                </a:solidFill>
                <a:latin typeface="Calibri"/>
                <a:ea typeface="Calibri"/>
                <a:cs typeface="Calibri"/>
              </a:defRPr>
            </a:pPr>
            <a:endParaRPr lang="en-US"/>
          </a:p>
        </c:txPr>
        <c:crossAx val="108865792"/>
        <c:crosses val="autoZero"/>
        <c:crossBetween val="between"/>
      </c:valAx>
    </c:plotArea>
    <c:legend>
      <c:legendPos val="r"/>
      <c:layout>
        <c:manualLayout>
          <c:xMode val="edge"/>
          <c:yMode val="edge"/>
          <c:x val="0.82018348623853365"/>
          <c:y val="0.22496239394741924"/>
          <c:w val="0.10574153131584113"/>
          <c:h val="0.53941489199682258"/>
        </c:manualLayout>
      </c:layout>
      <c:overlay val="0"/>
      <c:txPr>
        <a:bodyPr/>
        <a:lstStyle/>
        <a:p>
          <a:pPr>
            <a:defRPr sz="710" b="0" i="0" u="none" strike="noStrike" baseline="0">
              <a:solidFill>
                <a:srgbClr val="000000"/>
              </a:solidFill>
              <a:latin typeface="Calibri"/>
              <a:ea typeface="Calibri"/>
              <a:cs typeface="Calibri"/>
            </a:defRPr>
          </a:pPr>
          <a:endParaRPr lang="en-US"/>
        </a:p>
      </c:txPr>
    </c:legend>
    <c:plotVisOnly val="1"/>
    <c:dispBlanksAs val="gap"/>
    <c:showDLblsOverMax val="0"/>
  </c:chart>
  <c:txPr>
    <a:bodyPr/>
    <a:lstStyle/>
    <a:p>
      <a:pPr>
        <a:defRPr sz="1000" b="0" i="0" u="none" strike="noStrike" baseline="0">
          <a:solidFill>
            <a:srgbClr val="000000"/>
          </a:solidFill>
          <a:latin typeface="Calibri"/>
          <a:ea typeface="Calibri"/>
          <a:cs typeface="Calibri"/>
        </a:defRPr>
      </a:pPr>
      <a:endParaRPr lang="en-US"/>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en-NZ" dirty="0"/>
          </a:p>
        </p:txBody>
      </p:sp>
      <p:sp>
        <p:nvSpPr>
          <p:cNvPr id="3" name="Date Placeholder 2"/>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200"/>
            </a:lvl1pPr>
          </a:lstStyle>
          <a:p>
            <a:fld id="{F0845AB7-FEB8-4C14-979A-6CD0096C58B6}" type="datetimeFigureOut">
              <a:rPr lang="en-NZ" smtClean="0"/>
              <a:t>22/08/2012</a:t>
            </a:fld>
            <a:endParaRPr lang="en-NZ" dirty="0"/>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en-NZ" dirty="0"/>
          </a:p>
        </p:txBody>
      </p:sp>
      <p:sp>
        <p:nvSpPr>
          <p:cNvPr id="5" name="Notes Placeholder 4"/>
          <p:cNvSpPr>
            <a:spLocks noGrp="1"/>
          </p:cNvSpPr>
          <p:nvPr>
            <p:ph type="body" sz="quarter" idx="3"/>
          </p:nvPr>
        </p:nvSpPr>
        <p:spPr>
          <a:xfrm>
            <a:off x="679768" y="4715153"/>
            <a:ext cx="5438140" cy="4466987"/>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6" name="Footer Placeholder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vl1pPr>
          </a:lstStyle>
          <a:p>
            <a:endParaRPr lang="en-NZ" dirty="0"/>
          </a:p>
        </p:txBody>
      </p:sp>
      <p:sp>
        <p:nvSpPr>
          <p:cNvPr id="7" name="Slide Number Placeholder 6"/>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a:defRPr sz="1200"/>
            </a:lvl1pPr>
          </a:lstStyle>
          <a:p>
            <a:fld id="{1970C771-F972-4C38-9585-749E71A71ED2}" type="slidenum">
              <a:rPr lang="en-NZ" smtClean="0"/>
              <a:t>‹#›</a:t>
            </a:fld>
            <a:endParaRPr lang="en-NZ" dirty="0"/>
          </a:p>
        </p:txBody>
      </p:sp>
    </p:spTree>
    <p:extLst>
      <p:ext uri="{BB962C8B-B14F-4D97-AF65-F5344CB8AC3E}">
        <p14:creationId xmlns:p14="http://schemas.microsoft.com/office/powerpoint/2010/main" val="339710865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lstStyle/>
          <a:p>
            <a:pPr eaLnBrk="1" hangingPunct="1">
              <a:defRPr/>
            </a:pPr>
            <a:r>
              <a:rPr lang="en-US" dirty="0" smtClean="0"/>
              <a:t>The carboNZero programme is an internationally accredited greenhouse gas certification programme. We provide tools and resources to help clients measure, manage and mitigate their greenhouse gas emissions with credibility and integrity. </a:t>
            </a:r>
          </a:p>
          <a:p>
            <a:pPr eaLnBrk="1" hangingPunct="1">
              <a:defRPr/>
            </a:pPr>
            <a:endParaRPr lang="en-US" dirty="0" smtClean="0"/>
          </a:p>
          <a:p>
            <a:pPr eaLnBrk="1" fontAlgn="auto" hangingPunct="1">
              <a:spcBef>
                <a:spcPts val="0"/>
              </a:spcBef>
              <a:spcAft>
                <a:spcPts val="0"/>
              </a:spcAft>
              <a:defRPr/>
            </a:pPr>
            <a:r>
              <a:rPr lang="en-US" kern="0" dirty="0" smtClean="0"/>
              <a:t>Programme requirements are influenced by and aligned with international best practice such as GHG Protocol, ISO14064-1 and industry specific guidance for the organisation.  For product measurements the programme is aligned with and </a:t>
            </a:r>
            <a:r>
              <a:rPr lang="en-NZ" dirty="0" smtClean="0">
                <a:ea typeface="MS Mincho"/>
                <a:cs typeface="Times New Roman"/>
              </a:rPr>
              <a:t>PAS 2050 and ISO 14067.  We also align with the GHG reporting requirements of the Carbon Disclosure Project (CDP) and the Global Reporting Initiative (GRI).</a:t>
            </a:r>
            <a:endParaRPr lang="en-US" kern="0" dirty="0" smtClean="0"/>
          </a:p>
          <a:p>
            <a:pPr eaLnBrk="1" hangingPunct="1">
              <a:defRPr/>
            </a:pPr>
            <a:endParaRPr lang="en-NZ" dirty="0"/>
          </a:p>
        </p:txBody>
      </p:sp>
      <p:sp>
        <p:nvSpPr>
          <p:cNvPr id="4" name="Slide Number Placeholder 3"/>
          <p:cNvSpPr>
            <a:spLocks noGrp="1"/>
          </p:cNvSpPr>
          <p:nvPr>
            <p:ph type="sldNum" sz="quarter" idx="5"/>
          </p:nvPr>
        </p:nvSpPr>
        <p:spPr/>
        <p:txBody>
          <a:bodyPr/>
          <a:lstStyle/>
          <a:p>
            <a:pPr>
              <a:defRPr/>
            </a:pPr>
            <a:fld id="{089B1851-F74D-4E05-98B5-8AE996EC8D0D}" type="slidenum">
              <a:rPr lang="en-NZ" smtClean="0"/>
              <a:pPr>
                <a:defRPr/>
              </a:pPr>
              <a:t>2</a:t>
            </a:fld>
            <a:endParaRPr lang="en-NZ"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n-US" dirty="0" smtClean="0"/>
              <a:t>The carboNZero programme is an internationally accredited greenhouse gas certification programme. We provide tools and resources to help clients measure, manage and mitigate their greenhouse gas emissions with credibility and integrity. </a:t>
            </a:r>
          </a:p>
          <a:p>
            <a:pPr>
              <a:defRPr/>
            </a:pPr>
            <a:endParaRPr lang="en-US" dirty="0" smtClean="0"/>
          </a:p>
          <a:p>
            <a:pPr eaLnBrk="1" fontAlgn="auto" hangingPunct="1">
              <a:spcBef>
                <a:spcPts val="0"/>
              </a:spcBef>
              <a:spcAft>
                <a:spcPts val="0"/>
              </a:spcAft>
              <a:defRPr/>
            </a:pPr>
            <a:r>
              <a:rPr lang="en-US" kern="0" dirty="0" smtClean="0"/>
              <a:t>Programme requirements are influenced by and aligned with international best practice such as GHG Protocol, ISO14064-1 and industry specific guidance for the organisation.  For product measurements the programme is aligned with and </a:t>
            </a:r>
            <a:r>
              <a:rPr lang="en-NZ" dirty="0" smtClean="0">
                <a:ea typeface="MS Mincho"/>
                <a:cs typeface="Times New Roman"/>
              </a:rPr>
              <a:t>PAS 2050 and ISO 14067.  We also align with the GHG reporting requirements of the Carbon Disclosure Project (CDP) and the Global Reporting Initiative (GRI).</a:t>
            </a:r>
            <a:endParaRPr lang="en-US" kern="0" dirty="0" smtClean="0"/>
          </a:p>
          <a:p>
            <a:endParaRPr lang="en-NZ" dirty="0"/>
          </a:p>
        </p:txBody>
      </p:sp>
      <p:sp>
        <p:nvSpPr>
          <p:cNvPr id="4" name="Slide Number Placeholder 3"/>
          <p:cNvSpPr>
            <a:spLocks noGrp="1"/>
          </p:cNvSpPr>
          <p:nvPr>
            <p:ph type="sldNum" sz="quarter" idx="10"/>
          </p:nvPr>
        </p:nvSpPr>
        <p:spPr/>
        <p:txBody>
          <a:bodyPr/>
          <a:lstStyle/>
          <a:p>
            <a:fld id="{AF866B47-CC1D-41DD-8F7F-CFA974B2DCF4}" type="slidenum">
              <a:rPr lang="en-NZ" smtClean="0"/>
              <a:t>4</a:t>
            </a:fld>
            <a:endParaRPr lang="en-NZ" dirty="0"/>
          </a:p>
        </p:txBody>
      </p:sp>
    </p:spTree>
    <p:extLst>
      <p:ext uri="{BB962C8B-B14F-4D97-AF65-F5344CB8AC3E}">
        <p14:creationId xmlns:p14="http://schemas.microsoft.com/office/powerpoint/2010/main" val="219668903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lstStyle/>
          <a:p>
            <a:pPr eaLnBrk="1" fontAlgn="auto" hangingPunct="1">
              <a:spcBef>
                <a:spcPts val="0"/>
              </a:spcBef>
              <a:spcAft>
                <a:spcPts val="0"/>
              </a:spcAft>
              <a:defRPr/>
            </a:pPr>
            <a:r>
              <a:rPr lang="en-US" dirty="0" smtClean="0"/>
              <a:t>The carboNZero programme is an internationally accredited greenhouse gas certification programme. We provide tools and resources to help clients measure, manage and mitigate their greenhouse gas emissions with credibility and integrity. </a:t>
            </a:r>
          </a:p>
          <a:p>
            <a:pPr eaLnBrk="1" fontAlgn="auto" hangingPunct="1">
              <a:spcBef>
                <a:spcPts val="0"/>
              </a:spcBef>
              <a:spcAft>
                <a:spcPts val="0"/>
              </a:spcAft>
              <a:defRPr/>
            </a:pPr>
            <a:endParaRPr lang="en-US" dirty="0" smtClean="0"/>
          </a:p>
          <a:p>
            <a:pPr eaLnBrk="1" fontAlgn="auto" hangingPunct="1">
              <a:spcBef>
                <a:spcPts val="0"/>
              </a:spcBef>
              <a:spcAft>
                <a:spcPts val="0"/>
              </a:spcAft>
              <a:defRPr/>
            </a:pPr>
            <a:r>
              <a:rPr lang="en-US" kern="0" dirty="0" smtClean="0"/>
              <a:t>Programme requirements are influenced by and aligned with international best practice such as GHG Protocol, ISO14064-1 and industry specific guidance for the organisation.  For product measurements the programme is aligned with and </a:t>
            </a:r>
            <a:r>
              <a:rPr lang="en-NZ" dirty="0" smtClean="0">
                <a:ea typeface="MS Mincho"/>
                <a:cs typeface="Times New Roman"/>
              </a:rPr>
              <a:t>PAS 2050 and ISO 14067.  We also align with the GHG reporting requirements of the Carbon Disclosure Project (CDP) and the Global Reporting Initiative (GRI).</a:t>
            </a:r>
            <a:endParaRPr lang="en-US" kern="0" dirty="0" smtClean="0"/>
          </a:p>
          <a:p>
            <a:pPr eaLnBrk="1" fontAlgn="auto" hangingPunct="1">
              <a:spcBef>
                <a:spcPts val="0"/>
              </a:spcBef>
              <a:spcAft>
                <a:spcPts val="0"/>
              </a:spcAft>
              <a:defRPr/>
            </a:pPr>
            <a:endParaRPr lang="en-NZ" dirty="0"/>
          </a:p>
        </p:txBody>
      </p:sp>
      <p:sp>
        <p:nvSpPr>
          <p:cNvPr id="7270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40154E8C-C2AB-4252-8CCD-84307945C7E2}" type="slidenum">
              <a:rPr lang="en-NZ" smtClean="0">
                <a:cs typeface="Arial" pitchFamily="34" charset="0"/>
              </a:rPr>
              <a:pPr fontAlgn="base">
                <a:spcBef>
                  <a:spcPct val="0"/>
                </a:spcBef>
                <a:spcAft>
                  <a:spcPct val="0"/>
                </a:spcAft>
              </a:pPr>
              <a:t>5</a:t>
            </a:fld>
            <a:endParaRPr lang="en-NZ" smtClean="0">
              <a:cs typeface="Arial" pitchFamily="3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n-US" dirty="0" smtClean="0"/>
              <a:t>The carboNZero programme is an internationally accredited greenhouse gas certification programme. We provide tools and resources to help clients measure, manage and mitigate their greenhouse gas emissions with credibility and integrity. </a:t>
            </a:r>
          </a:p>
          <a:p>
            <a:pPr>
              <a:defRPr/>
            </a:pPr>
            <a:endParaRPr lang="en-US" dirty="0" smtClean="0"/>
          </a:p>
          <a:p>
            <a:pPr eaLnBrk="1" fontAlgn="auto" hangingPunct="1">
              <a:spcBef>
                <a:spcPts val="0"/>
              </a:spcBef>
              <a:spcAft>
                <a:spcPts val="0"/>
              </a:spcAft>
              <a:defRPr/>
            </a:pPr>
            <a:r>
              <a:rPr lang="en-US" kern="0" dirty="0" smtClean="0"/>
              <a:t>Programme requirements are influenced by and aligned with international best practice such as GHG Protocol, ISO14064-1 and industry specific guidance for the organisation.  For product measurements the programme is aligned with and </a:t>
            </a:r>
            <a:r>
              <a:rPr lang="en-NZ" dirty="0" smtClean="0">
                <a:ea typeface="MS Mincho"/>
                <a:cs typeface="Times New Roman"/>
              </a:rPr>
              <a:t>PAS 2050 and ISO 14067.  We also align with the GHG reporting requirements of the Carbon Disclosure Project (CDP) and the Global Reporting Initiative (GRI).</a:t>
            </a:r>
            <a:endParaRPr lang="en-US" kern="0" dirty="0" smtClean="0"/>
          </a:p>
          <a:p>
            <a:endParaRPr lang="en-NZ" dirty="0"/>
          </a:p>
        </p:txBody>
      </p:sp>
      <p:sp>
        <p:nvSpPr>
          <p:cNvPr id="4" name="Slide Number Placeholder 3"/>
          <p:cNvSpPr>
            <a:spLocks noGrp="1"/>
          </p:cNvSpPr>
          <p:nvPr>
            <p:ph type="sldNum" sz="quarter" idx="10"/>
          </p:nvPr>
        </p:nvSpPr>
        <p:spPr/>
        <p:txBody>
          <a:bodyPr/>
          <a:lstStyle/>
          <a:p>
            <a:fld id="{AF866B47-CC1D-41DD-8F7F-CFA974B2DCF4}" type="slidenum">
              <a:rPr lang="en-NZ" smtClean="0"/>
              <a:pPr/>
              <a:t>6</a:t>
            </a:fld>
            <a:endParaRPr lang="en-NZ" dirty="0"/>
          </a:p>
        </p:txBody>
      </p:sp>
    </p:spTree>
    <p:extLst>
      <p:ext uri="{BB962C8B-B14F-4D97-AF65-F5344CB8AC3E}">
        <p14:creationId xmlns:p14="http://schemas.microsoft.com/office/powerpoint/2010/main" val="219668903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lstStyle/>
          <a:p>
            <a:pPr eaLnBrk="1" fontAlgn="auto" hangingPunct="1">
              <a:spcBef>
                <a:spcPts val="0"/>
              </a:spcBef>
              <a:spcAft>
                <a:spcPts val="0"/>
              </a:spcAft>
              <a:defRPr/>
            </a:pPr>
            <a:endParaRPr lang="en-US" dirty="0" smtClean="0"/>
          </a:p>
          <a:p>
            <a:pPr eaLnBrk="1" fontAlgn="auto" hangingPunct="1">
              <a:spcBef>
                <a:spcPts val="0"/>
              </a:spcBef>
              <a:spcAft>
                <a:spcPts val="0"/>
              </a:spcAft>
              <a:defRPr/>
            </a:pPr>
            <a:endParaRPr lang="en-US" dirty="0" smtClean="0"/>
          </a:p>
          <a:p>
            <a:pPr eaLnBrk="1" fontAlgn="auto" hangingPunct="1">
              <a:spcBef>
                <a:spcPts val="0"/>
              </a:spcBef>
              <a:spcAft>
                <a:spcPts val="0"/>
              </a:spcAft>
              <a:defRPr/>
            </a:pPr>
            <a:r>
              <a:rPr lang="en-US" kern="0" dirty="0" smtClean="0"/>
              <a:t>Programme requirements are influenced by and aligned with international best practice such as GHG Protocol, ISO14064-1 and industry specific guidance for the organisation.  For product measurements the programme is aligned with and </a:t>
            </a:r>
            <a:r>
              <a:rPr lang="en-NZ" dirty="0" smtClean="0">
                <a:ea typeface="MS Mincho"/>
                <a:cs typeface="Times New Roman"/>
              </a:rPr>
              <a:t>PAS 2050 and ISO 14067.  We also align with the GHG reporting requirements of the Carbon Disclosure Project (CDP) and the Global Reporting Initiative (GRI).</a:t>
            </a:r>
            <a:endParaRPr lang="en-US" kern="0" dirty="0" smtClean="0"/>
          </a:p>
          <a:p>
            <a:pPr eaLnBrk="1" fontAlgn="auto" hangingPunct="1">
              <a:spcBef>
                <a:spcPts val="0"/>
              </a:spcBef>
              <a:spcAft>
                <a:spcPts val="0"/>
              </a:spcAft>
              <a:defRPr/>
            </a:pPr>
            <a:endParaRPr lang="en-NZ" dirty="0"/>
          </a:p>
        </p:txBody>
      </p:sp>
      <p:sp>
        <p:nvSpPr>
          <p:cNvPr id="7270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40154E8C-C2AB-4252-8CCD-84307945C7E2}" type="slidenum">
              <a:rPr lang="en-NZ" smtClean="0">
                <a:cs typeface="Arial" pitchFamily="34" charset="0"/>
              </a:rPr>
              <a:pPr fontAlgn="base">
                <a:spcBef>
                  <a:spcPct val="0"/>
                </a:spcBef>
                <a:spcAft>
                  <a:spcPct val="0"/>
                </a:spcAft>
              </a:pPr>
              <a:t>10</a:t>
            </a:fld>
            <a:endParaRPr lang="en-NZ" smtClean="0">
              <a:cs typeface="Arial" pitchFamily="34"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lstStyle/>
          <a:p>
            <a:pPr eaLnBrk="1" fontAlgn="auto" hangingPunct="1">
              <a:spcBef>
                <a:spcPts val="0"/>
              </a:spcBef>
              <a:spcAft>
                <a:spcPts val="0"/>
              </a:spcAft>
              <a:defRPr/>
            </a:pPr>
            <a:endParaRPr lang="en-US" dirty="0" smtClean="0"/>
          </a:p>
          <a:p>
            <a:pPr eaLnBrk="1" fontAlgn="auto" hangingPunct="1">
              <a:spcBef>
                <a:spcPts val="0"/>
              </a:spcBef>
              <a:spcAft>
                <a:spcPts val="0"/>
              </a:spcAft>
              <a:defRPr/>
            </a:pPr>
            <a:endParaRPr lang="en-US" dirty="0" smtClean="0"/>
          </a:p>
          <a:p>
            <a:pPr eaLnBrk="1" fontAlgn="auto" hangingPunct="1">
              <a:spcBef>
                <a:spcPts val="0"/>
              </a:spcBef>
              <a:spcAft>
                <a:spcPts val="0"/>
              </a:spcAft>
              <a:defRPr/>
            </a:pPr>
            <a:r>
              <a:rPr lang="en-US" kern="0" dirty="0" smtClean="0"/>
              <a:t>Programme requirements are influenced by and aligned with international best practice such as GHG Protocol, ISO14064-1 and industry specific guidance for the organisation.  For product measurements the programme is aligned with and </a:t>
            </a:r>
            <a:r>
              <a:rPr lang="en-NZ" dirty="0" smtClean="0">
                <a:ea typeface="MS Mincho"/>
                <a:cs typeface="Times New Roman"/>
              </a:rPr>
              <a:t>PAS 2050 and ISO 14067.  We also align with the GHG reporting requirements of the Carbon Disclosure Project (CDP) and the Global Reporting Initiative (GRI).</a:t>
            </a:r>
            <a:endParaRPr lang="en-US" kern="0" dirty="0" smtClean="0"/>
          </a:p>
          <a:p>
            <a:pPr eaLnBrk="1" fontAlgn="auto" hangingPunct="1">
              <a:spcBef>
                <a:spcPts val="0"/>
              </a:spcBef>
              <a:spcAft>
                <a:spcPts val="0"/>
              </a:spcAft>
              <a:defRPr/>
            </a:pPr>
            <a:endParaRPr lang="en-NZ" dirty="0"/>
          </a:p>
        </p:txBody>
      </p:sp>
      <p:sp>
        <p:nvSpPr>
          <p:cNvPr id="7270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40154E8C-C2AB-4252-8CCD-84307945C7E2}" type="slidenum">
              <a:rPr lang="en-NZ" smtClean="0">
                <a:cs typeface="Arial" pitchFamily="34" charset="0"/>
              </a:rPr>
              <a:pPr fontAlgn="base">
                <a:spcBef>
                  <a:spcPct val="0"/>
                </a:spcBef>
                <a:spcAft>
                  <a:spcPct val="0"/>
                </a:spcAft>
              </a:pPr>
              <a:t>11</a:t>
            </a:fld>
            <a:endParaRPr lang="en-NZ" smtClean="0">
              <a:cs typeface="Arial" pitchFamily="34"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lstStyle/>
          <a:p>
            <a:pPr eaLnBrk="1" fontAlgn="auto" hangingPunct="1">
              <a:spcBef>
                <a:spcPts val="0"/>
              </a:spcBef>
              <a:spcAft>
                <a:spcPts val="0"/>
              </a:spcAft>
              <a:defRPr/>
            </a:pPr>
            <a:r>
              <a:rPr lang="en-US" dirty="0" smtClean="0"/>
              <a:t>The carboNZero programme is an internationally accredited greenhouse gas certification programme. We provide tools and resources to help clients measure, manage and mitigate their greenhouse gas emissions with credibility and integrity. </a:t>
            </a:r>
          </a:p>
          <a:p>
            <a:pPr eaLnBrk="1" fontAlgn="auto" hangingPunct="1">
              <a:spcBef>
                <a:spcPts val="0"/>
              </a:spcBef>
              <a:spcAft>
                <a:spcPts val="0"/>
              </a:spcAft>
              <a:defRPr/>
            </a:pPr>
            <a:endParaRPr lang="en-US" dirty="0" smtClean="0"/>
          </a:p>
          <a:p>
            <a:pPr eaLnBrk="1" fontAlgn="auto" hangingPunct="1">
              <a:spcBef>
                <a:spcPts val="0"/>
              </a:spcBef>
              <a:spcAft>
                <a:spcPts val="0"/>
              </a:spcAft>
              <a:defRPr/>
            </a:pPr>
            <a:r>
              <a:rPr lang="en-US" kern="0" dirty="0" smtClean="0"/>
              <a:t>Programme requirements are influenced by and aligned with international best practice such as GHG Protocol, ISO14064-1 and industry specific guidance for the organisation.  For product measurements the programme is aligned with and </a:t>
            </a:r>
            <a:r>
              <a:rPr lang="en-NZ" dirty="0" smtClean="0">
                <a:ea typeface="MS Mincho"/>
                <a:cs typeface="Times New Roman"/>
              </a:rPr>
              <a:t>PAS 2050 and ISO 14067.  We also align with the GHG reporting requirements of the Carbon Disclosure Project (CDP) and the Global Reporting Initiative (GRI).</a:t>
            </a:r>
            <a:endParaRPr lang="en-US" kern="0" dirty="0" smtClean="0"/>
          </a:p>
          <a:p>
            <a:pPr eaLnBrk="1" fontAlgn="auto" hangingPunct="1">
              <a:spcBef>
                <a:spcPts val="0"/>
              </a:spcBef>
              <a:spcAft>
                <a:spcPts val="0"/>
              </a:spcAft>
              <a:defRPr/>
            </a:pPr>
            <a:endParaRPr lang="en-NZ" dirty="0"/>
          </a:p>
        </p:txBody>
      </p:sp>
      <p:sp>
        <p:nvSpPr>
          <p:cNvPr id="7782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454E0D25-2D9D-4DCC-BF65-33DE6980C4F2}" type="slidenum">
              <a:rPr lang="en-NZ" smtClean="0">
                <a:cs typeface="Arial" pitchFamily="34" charset="0"/>
              </a:rPr>
              <a:pPr fontAlgn="base">
                <a:spcBef>
                  <a:spcPct val="0"/>
                </a:spcBef>
                <a:spcAft>
                  <a:spcPct val="0"/>
                </a:spcAft>
              </a:pPr>
              <a:t>14</a:t>
            </a:fld>
            <a:endParaRPr lang="en-NZ" smtClean="0">
              <a:cs typeface="Arial" pitchFamily="34"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lstStyle/>
          <a:p>
            <a:pPr eaLnBrk="1" fontAlgn="auto" hangingPunct="1">
              <a:spcBef>
                <a:spcPts val="0"/>
              </a:spcBef>
              <a:spcAft>
                <a:spcPts val="0"/>
              </a:spcAft>
              <a:defRPr/>
            </a:pPr>
            <a:r>
              <a:rPr lang="en-US" dirty="0" smtClean="0"/>
              <a:t>The carboNZero programme is an internationally accredited greenhouse gas certification programme. We provide tools and resources to help clients measure, manage and mitigate their greenhouse gas emissions with credibility and integrity. </a:t>
            </a:r>
          </a:p>
          <a:p>
            <a:pPr eaLnBrk="1" fontAlgn="auto" hangingPunct="1">
              <a:spcBef>
                <a:spcPts val="0"/>
              </a:spcBef>
              <a:spcAft>
                <a:spcPts val="0"/>
              </a:spcAft>
              <a:defRPr/>
            </a:pPr>
            <a:endParaRPr lang="en-US" dirty="0" smtClean="0"/>
          </a:p>
          <a:p>
            <a:pPr eaLnBrk="1" fontAlgn="auto" hangingPunct="1">
              <a:spcBef>
                <a:spcPts val="0"/>
              </a:spcBef>
              <a:spcAft>
                <a:spcPts val="0"/>
              </a:spcAft>
              <a:defRPr/>
            </a:pPr>
            <a:r>
              <a:rPr lang="en-US" kern="0" dirty="0" smtClean="0"/>
              <a:t>Programme requirements are influenced by and aligned with international best practice such as GHG Protocol, ISO14064-1 and industry specific guidance for the organisation.  For product measurements the programme is aligned with and </a:t>
            </a:r>
            <a:r>
              <a:rPr lang="en-NZ" dirty="0" smtClean="0">
                <a:ea typeface="MS Mincho"/>
                <a:cs typeface="Times New Roman"/>
              </a:rPr>
              <a:t>PAS 2050 and ISO 14067.  We also align with the GHG reporting requirements of the Carbon Disclosure Project (CDP) and the Global Reporting Initiative (GRI).</a:t>
            </a:r>
            <a:endParaRPr lang="en-US" kern="0" dirty="0" smtClean="0"/>
          </a:p>
          <a:p>
            <a:pPr eaLnBrk="1" fontAlgn="auto" hangingPunct="1">
              <a:spcBef>
                <a:spcPts val="0"/>
              </a:spcBef>
              <a:spcAft>
                <a:spcPts val="0"/>
              </a:spcAft>
              <a:defRPr/>
            </a:pPr>
            <a:endParaRPr lang="en-NZ" dirty="0"/>
          </a:p>
        </p:txBody>
      </p:sp>
      <p:sp>
        <p:nvSpPr>
          <p:cNvPr id="7987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CD447C1-9830-4F39-B884-0170D6B2DD67}" type="slidenum">
              <a:rPr lang="en-NZ" smtClean="0">
                <a:cs typeface="Arial" pitchFamily="34" charset="0"/>
              </a:rPr>
              <a:pPr fontAlgn="base">
                <a:spcBef>
                  <a:spcPct val="0"/>
                </a:spcBef>
                <a:spcAft>
                  <a:spcPct val="0"/>
                </a:spcAft>
              </a:pPr>
              <a:t>17</a:t>
            </a:fld>
            <a:endParaRPr lang="en-NZ" smtClean="0">
              <a:cs typeface="Arial" pitchFamily="34"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lstStyle/>
          <a:p>
            <a:pPr eaLnBrk="1" fontAlgn="auto" hangingPunct="1">
              <a:spcBef>
                <a:spcPts val="0"/>
              </a:spcBef>
              <a:spcAft>
                <a:spcPts val="0"/>
              </a:spcAft>
              <a:defRPr/>
            </a:pPr>
            <a:r>
              <a:rPr lang="en-US" dirty="0" smtClean="0"/>
              <a:t>The carboNZero programme is an internationally accredited greenhouse gas certification programme. We provide tools and resources to help clients measure, manage and mitigate their greenhouse gas emissions with credibility and integrity. </a:t>
            </a:r>
          </a:p>
          <a:p>
            <a:pPr eaLnBrk="1" fontAlgn="auto" hangingPunct="1">
              <a:spcBef>
                <a:spcPts val="0"/>
              </a:spcBef>
              <a:spcAft>
                <a:spcPts val="0"/>
              </a:spcAft>
              <a:defRPr/>
            </a:pPr>
            <a:endParaRPr lang="en-US" dirty="0" smtClean="0"/>
          </a:p>
          <a:p>
            <a:pPr eaLnBrk="1" fontAlgn="auto" hangingPunct="1">
              <a:spcBef>
                <a:spcPts val="0"/>
              </a:spcBef>
              <a:spcAft>
                <a:spcPts val="0"/>
              </a:spcAft>
              <a:defRPr/>
            </a:pPr>
            <a:r>
              <a:rPr lang="en-US" kern="0" dirty="0" smtClean="0"/>
              <a:t>Programme requirements are influenced by and aligned with international best practice such as GHG Protocol, ISO14064-1 and industry specific guidance for the organisation.  For product measurements the programme is aligned with and </a:t>
            </a:r>
            <a:r>
              <a:rPr lang="en-NZ" dirty="0" smtClean="0">
                <a:ea typeface="MS Mincho"/>
                <a:cs typeface="Times New Roman"/>
              </a:rPr>
              <a:t>PAS 2050 and ISO 14067.  We also align with the GHG reporting requirements of the Carbon Disclosure Project (CDP) and the Global Reporting Initiative (GRI).</a:t>
            </a:r>
            <a:endParaRPr lang="en-US" kern="0" dirty="0" smtClean="0"/>
          </a:p>
          <a:p>
            <a:pPr eaLnBrk="1" fontAlgn="auto" hangingPunct="1">
              <a:spcBef>
                <a:spcPts val="0"/>
              </a:spcBef>
              <a:spcAft>
                <a:spcPts val="0"/>
              </a:spcAft>
              <a:defRPr/>
            </a:pPr>
            <a:endParaRPr lang="en-NZ" dirty="0"/>
          </a:p>
        </p:txBody>
      </p:sp>
      <p:sp>
        <p:nvSpPr>
          <p:cNvPr id="7885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A348068-FFBB-4365-84DB-015DA165A590}" type="slidenum">
              <a:rPr lang="en-NZ" smtClean="0">
                <a:cs typeface="Arial" pitchFamily="34" charset="0"/>
              </a:rPr>
              <a:pPr fontAlgn="base">
                <a:spcBef>
                  <a:spcPct val="0"/>
                </a:spcBef>
                <a:spcAft>
                  <a:spcPct val="0"/>
                </a:spcAft>
              </a:pPr>
              <a:t>18</a:t>
            </a:fld>
            <a:endParaRPr lang="en-NZ" smtClean="0">
              <a:cs typeface="Arial"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NZ"/>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NZ"/>
          </a:p>
        </p:txBody>
      </p:sp>
      <p:sp>
        <p:nvSpPr>
          <p:cNvPr id="4" name="Date Placeholder 3"/>
          <p:cNvSpPr>
            <a:spLocks noGrp="1"/>
          </p:cNvSpPr>
          <p:nvPr>
            <p:ph type="dt" sz="half" idx="10"/>
          </p:nvPr>
        </p:nvSpPr>
        <p:spPr/>
        <p:txBody>
          <a:bodyPr/>
          <a:lstStyle/>
          <a:p>
            <a:fld id="{C9CC1861-C86D-4BD1-88FF-B9BF076F91A9}" type="datetimeFigureOut">
              <a:rPr lang="en-NZ" smtClean="0"/>
              <a:t>22/08/2012</a:t>
            </a:fld>
            <a:endParaRPr lang="en-NZ" dirty="0"/>
          </a:p>
        </p:txBody>
      </p:sp>
      <p:sp>
        <p:nvSpPr>
          <p:cNvPr id="5" name="Footer Placeholder 4"/>
          <p:cNvSpPr>
            <a:spLocks noGrp="1"/>
          </p:cNvSpPr>
          <p:nvPr>
            <p:ph type="ftr" sz="quarter" idx="11"/>
          </p:nvPr>
        </p:nvSpPr>
        <p:spPr/>
        <p:txBody>
          <a:bodyPr/>
          <a:lstStyle/>
          <a:p>
            <a:endParaRPr lang="en-NZ" dirty="0"/>
          </a:p>
        </p:txBody>
      </p:sp>
      <p:sp>
        <p:nvSpPr>
          <p:cNvPr id="6" name="Slide Number Placeholder 5"/>
          <p:cNvSpPr>
            <a:spLocks noGrp="1"/>
          </p:cNvSpPr>
          <p:nvPr>
            <p:ph type="sldNum" sz="quarter" idx="12"/>
          </p:nvPr>
        </p:nvSpPr>
        <p:spPr/>
        <p:txBody>
          <a:bodyPr/>
          <a:lstStyle/>
          <a:p>
            <a:fld id="{2B598058-A7FE-44DB-B4E6-4ED1A01A0A41}" type="slidenum">
              <a:rPr lang="en-NZ" smtClean="0"/>
              <a:t>‹#›</a:t>
            </a:fld>
            <a:endParaRPr lang="en-NZ" dirty="0"/>
          </a:p>
        </p:txBody>
      </p:sp>
    </p:spTree>
    <p:extLst>
      <p:ext uri="{BB962C8B-B14F-4D97-AF65-F5344CB8AC3E}">
        <p14:creationId xmlns:p14="http://schemas.microsoft.com/office/powerpoint/2010/main" val="156942409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C9CC1861-C86D-4BD1-88FF-B9BF076F91A9}" type="datetimeFigureOut">
              <a:rPr lang="en-NZ" smtClean="0"/>
              <a:t>22/08/2012</a:t>
            </a:fld>
            <a:endParaRPr lang="en-NZ" dirty="0"/>
          </a:p>
        </p:txBody>
      </p:sp>
      <p:sp>
        <p:nvSpPr>
          <p:cNvPr id="5" name="Footer Placeholder 4"/>
          <p:cNvSpPr>
            <a:spLocks noGrp="1"/>
          </p:cNvSpPr>
          <p:nvPr>
            <p:ph type="ftr" sz="quarter" idx="11"/>
          </p:nvPr>
        </p:nvSpPr>
        <p:spPr/>
        <p:txBody>
          <a:bodyPr/>
          <a:lstStyle/>
          <a:p>
            <a:endParaRPr lang="en-NZ" dirty="0"/>
          </a:p>
        </p:txBody>
      </p:sp>
      <p:sp>
        <p:nvSpPr>
          <p:cNvPr id="6" name="Slide Number Placeholder 5"/>
          <p:cNvSpPr>
            <a:spLocks noGrp="1"/>
          </p:cNvSpPr>
          <p:nvPr>
            <p:ph type="sldNum" sz="quarter" idx="12"/>
          </p:nvPr>
        </p:nvSpPr>
        <p:spPr/>
        <p:txBody>
          <a:bodyPr/>
          <a:lstStyle/>
          <a:p>
            <a:fld id="{2B598058-A7FE-44DB-B4E6-4ED1A01A0A41}" type="slidenum">
              <a:rPr lang="en-NZ" smtClean="0"/>
              <a:t>‹#›</a:t>
            </a:fld>
            <a:endParaRPr lang="en-NZ" dirty="0"/>
          </a:p>
        </p:txBody>
      </p:sp>
    </p:spTree>
    <p:extLst>
      <p:ext uri="{BB962C8B-B14F-4D97-AF65-F5344CB8AC3E}">
        <p14:creationId xmlns:p14="http://schemas.microsoft.com/office/powerpoint/2010/main" val="160734834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NZ"/>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C9CC1861-C86D-4BD1-88FF-B9BF076F91A9}" type="datetimeFigureOut">
              <a:rPr lang="en-NZ" smtClean="0"/>
              <a:t>22/08/2012</a:t>
            </a:fld>
            <a:endParaRPr lang="en-NZ" dirty="0"/>
          </a:p>
        </p:txBody>
      </p:sp>
      <p:sp>
        <p:nvSpPr>
          <p:cNvPr id="5" name="Footer Placeholder 4"/>
          <p:cNvSpPr>
            <a:spLocks noGrp="1"/>
          </p:cNvSpPr>
          <p:nvPr>
            <p:ph type="ftr" sz="quarter" idx="11"/>
          </p:nvPr>
        </p:nvSpPr>
        <p:spPr/>
        <p:txBody>
          <a:bodyPr/>
          <a:lstStyle/>
          <a:p>
            <a:endParaRPr lang="en-NZ" dirty="0"/>
          </a:p>
        </p:txBody>
      </p:sp>
      <p:sp>
        <p:nvSpPr>
          <p:cNvPr id="6" name="Slide Number Placeholder 5"/>
          <p:cNvSpPr>
            <a:spLocks noGrp="1"/>
          </p:cNvSpPr>
          <p:nvPr>
            <p:ph type="sldNum" sz="quarter" idx="12"/>
          </p:nvPr>
        </p:nvSpPr>
        <p:spPr/>
        <p:txBody>
          <a:bodyPr/>
          <a:lstStyle/>
          <a:p>
            <a:fld id="{2B598058-A7FE-44DB-B4E6-4ED1A01A0A41}" type="slidenum">
              <a:rPr lang="en-NZ" smtClean="0"/>
              <a:t>‹#›</a:t>
            </a:fld>
            <a:endParaRPr lang="en-NZ" dirty="0"/>
          </a:p>
        </p:txBody>
      </p:sp>
    </p:spTree>
    <p:extLst>
      <p:ext uri="{BB962C8B-B14F-4D97-AF65-F5344CB8AC3E}">
        <p14:creationId xmlns:p14="http://schemas.microsoft.com/office/powerpoint/2010/main" val="105180920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2354258375"/>
      </p:ext>
    </p:extLst>
  </p:cSld>
  <p:clrMapOvr>
    <a:masterClrMapping/>
  </p:clrMapOvr>
  <p:transition spd="med">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C9CC1861-C86D-4BD1-88FF-B9BF076F91A9}" type="datetimeFigureOut">
              <a:rPr lang="en-NZ" smtClean="0"/>
              <a:t>22/08/2012</a:t>
            </a:fld>
            <a:endParaRPr lang="en-NZ" dirty="0"/>
          </a:p>
        </p:txBody>
      </p:sp>
      <p:sp>
        <p:nvSpPr>
          <p:cNvPr id="5" name="Footer Placeholder 4"/>
          <p:cNvSpPr>
            <a:spLocks noGrp="1"/>
          </p:cNvSpPr>
          <p:nvPr>
            <p:ph type="ftr" sz="quarter" idx="11"/>
          </p:nvPr>
        </p:nvSpPr>
        <p:spPr/>
        <p:txBody>
          <a:bodyPr/>
          <a:lstStyle/>
          <a:p>
            <a:endParaRPr lang="en-NZ" dirty="0"/>
          </a:p>
        </p:txBody>
      </p:sp>
      <p:sp>
        <p:nvSpPr>
          <p:cNvPr id="6" name="Slide Number Placeholder 5"/>
          <p:cNvSpPr>
            <a:spLocks noGrp="1"/>
          </p:cNvSpPr>
          <p:nvPr>
            <p:ph type="sldNum" sz="quarter" idx="12"/>
          </p:nvPr>
        </p:nvSpPr>
        <p:spPr/>
        <p:txBody>
          <a:bodyPr/>
          <a:lstStyle/>
          <a:p>
            <a:fld id="{2B598058-A7FE-44DB-B4E6-4ED1A01A0A41}" type="slidenum">
              <a:rPr lang="en-NZ" smtClean="0"/>
              <a:t>‹#›</a:t>
            </a:fld>
            <a:endParaRPr lang="en-NZ" dirty="0"/>
          </a:p>
        </p:txBody>
      </p:sp>
    </p:spTree>
    <p:extLst>
      <p:ext uri="{BB962C8B-B14F-4D97-AF65-F5344CB8AC3E}">
        <p14:creationId xmlns:p14="http://schemas.microsoft.com/office/powerpoint/2010/main" val="28629524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NZ"/>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9CC1861-C86D-4BD1-88FF-B9BF076F91A9}" type="datetimeFigureOut">
              <a:rPr lang="en-NZ" smtClean="0"/>
              <a:t>22/08/2012</a:t>
            </a:fld>
            <a:endParaRPr lang="en-NZ" dirty="0"/>
          </a:p>
        </p:txBody>
      </p:sp>
      <p:sp>
        <p:nvSpPr>
          <p:cNvPr id="5" name="Footer Placeholder 4"/>
          <p:cNvSpPr>
            <a:spLocks noGrp="1"/>
          </p:cNvSpPr>
          <p:nvPr>
            <p:ph type="ftr" sz="quarter" idx="11"/>
          </p:nvPr>
        </p:nvSpPr>
        <p:spPr/>
        <p:txBody>
          <a:bodyPr/>
          <a:lstStyle/>
          <a:p>
            <a:endParaRPr lang="en-NZ" dirty="0"/>
          </a:p>
        </p:txBody>
      </p:sp>
      <p:sp>
        <p:nvSpPr>
          <p:cNvPr id="6" name="Slide Number Placeholder 5"/>
          <p:cNvSpPr>
            <a:spLocks noGrp="1"/>
          </p:cNvSpPr>
          <p:nvPr>
            <p:ph type="sldNum" sz="quarter" idx="12"/>
          </p:nvPr>
        </p:nvSpPr>
        <p:spPr/>
        <p:txBody>
          <a:bodyPr/>
          <a:lstStyle/>
          <a:p>
            <a:fld id="{2B598058-A7FE-44DB-B4E6-4ED1A01A0A41}" type="slidenum">
              <a:rPr lang="en-NZ" smtClean="0"/>
              <a:t>‹#›</a:t>
            </a:fld>
            <a:endParaRPr lang="en-NZ" dirty="0"/>
          </a:p>
        </p:txBody>
      </p:sp>
    </p:spTree>
    <p:extLst>
      <p:ext uri="{BB962C8B-B14F-4D97-AF65-F5344CB8AC3E}">
        <p14:creationId xmlns:p14="http://schemas.microsoft.com/office/powerpoint/2010/main" val="209065189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Date Placeholder 4"/>
          <p:cNvSpPr>
            <a:spLocks noGrp="1"/>
          </p:cNvSpPr>
          <p:nvPr>
            <p:ph type="dt" sz="half" idx="10"/>
          </p:nvPr>
        </p:nvSpPr>
        <p:spPr/>
        <p:txBody>
          <a:bodyPr/>
          <a:lstStyle/>
          <a:p>
            <a:fld id="{C9CC1861-C86D-4BD1-88FF-B9BF076F91A9}" type="datetimeFigureOut">
              <a:rPr lang="en-NZ" smtClean="0"/>
              <a:t>22/08/2012</a:t>
            </a:fld>
            <a:endParaRPr lang="en-NZ" dirty="0"/>
          </a:p>
        </p:txBody>
      </p:sp>
      <p:sp>
        <p:nvSpPr>
          <p:cNvPr id="6" name="Footer Placeholder 5"/>
          <p:cNvSpPr>
            <a:spLocks noGrp="1"/>
          </p:cNvSpPr>
          <p:nvPr>
            <p:ph type="ftr" sz="quarter" idx="11"/>
          </p:nvPr>
        </p:nvSpPr>
        <p:spPr/>
        <p:txBody>
          <a:bodyPr/>
          <a:lstStyle/>
          <a:p>
            <a:endParaRPr lang="en-NZ" dirty="0"/>
          </a:p>
        </p:txBody>
      </p:sp>
      <p:sp>
        <p:nvSpPr>
          <p:cNvPr id="7" name="Slide Number Placeholder 6"/>
          <p:cNvSpPr>
            <a:spLocks noGrp="1"/>
          </p:cNvSpPr>
          <p:nvPr>
            <p:ph type="sldNum" sz="quarter" idx="12"/>
          </p:nvPr>
        </p:nvSpPr>
        <p:spPr/>
        <p:txBody>
          <a:bodyPr/>
          <a:lstStyle/>
          <a:p>
            <a:fld id="{2B598058-A7FE-44DB-B4E6-4ED1A01A0A41}" type="slidenum">
              <a:rPr lang="en-NZ" smtClean="0"/>
              <a:t>‹#›</a:t>
            </a:fld>
            <a:endParaRPr lang="en-NZ" dirty="0"/>
          </a:p>
        </p:txBody>
      </p:sp>
    </p:spTree>
    <p:extLst>
      <p:ext uri="{BB962C8B-B14F-4D97-AF65-F5344CB8AC3E}">
        <p14:creationId xmlns:p14="http://schemas.microsoft.com/office/powerpoint/2010/main" val="11731014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NZ"/>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7" name="Date Placeholder 6"/>
          <p:cNvSpPr>
            <a:spLocks noGrp="1"/>
          </p:cNvSpPr>
          <p:nvPr>
            <p:ph type="dt" sz="half" idx="10"/>
          </p:nvPr>
        </p:nvSpPr>
        <p:spPr/>
        <p:txBody>
          <a:bodyPr/>
          <a:lstStyle/>
          <a:p>
            <a:fld id="{C9CC1861-C86D-4BD1-88FF-B9BF076F91A9}" type="datetimeFigureOut">
              <a:rPr lang="en-NZ" smtClean="0"/>
              <a:t>22/08/2012</a:t>
            </a:fld>
            <a:endParaRPr lang="en-NZ" dirty="0"/>
          </a:p>
        </p:txBody>
      </p:sp>
      <p:sp>
        <p:nvSpPr>
          <p:cNvPr id="8" name="Footer Placeholder 7"/>
          <p:cNvSpPr>
            <a:spLocks noGrp="1"/>
          </p:cNvSpPr>
          <p:nvPr>
            <p:ph type="ftr" sz="quarter" idx="11"/>
          </p:nvPr>
        </p:nvSpPr>
        <p:spPr/>
        <p:txBody>
          <a:bodyPr/>
          <a:lstStyle/>
          <a:p>
            <a:endParaRPr lang="en-NZ" dirty="0"/>
          </a:p>
        </p:txBody>
      </p:sp>
      <p:sp>
        <p:nvSpPr>
          <p:cNvPr id="9" name="Slide Number Placeholder 8"/>
          <p:cNvSpPr>
            <a:spLocks noGrp="1"/>
          </p:cNvSpPr>
          <p:nvPr>
            <p:ph type="sldNum" sz="quarter" idx="12"/>
          </p:nvPr>
        </p:nvSpPr>
        <p:spPr/>
        <p:txBody>
          <a:bodyPr/>
          <a:lstStyle/>
          <a:p>
            <a:fld id="{2B598058-A7FE-44DB-B4E6-4ED1A01A0A41}" type="slidenum">
              <a:rPr lang="en-NZ" smtClean="0"/>
              <a:t>‹#›</a:t>
            </a:fld>
            <a:endParaRPr lang="en-NZ" dirty="0"/>
          </a:p>
        </p:txBody>
      </p:sp>
    </p:spTree>
    <p:extLst>
      <p:ext uri="{BB962C8B-B14F-4D97-AF65-F5344CB8AC3E}">
        <p14:creationId xmlns:p14="http://schemas.microsoft.com/office/powerpoint/2010/main" val="287709172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Date Placeholder 2"/>
          <p:cNvSpPr>
            <a:spLocks noGrp="1"/>
          </p:cNvSpPr>
          <p:nvPr>
            <p:ph type="dt" sz="half" idx="10"/>
          </p:nvPr>
        </p:nvSpPr>
        <p:spPr/>
        <p:txBody>
          <a:bodyPr/>
          <a:lstStyle/>
          <a:p>
            <a:fld id="{C9CC1861-C86D-4BD1-88FF-B9BF076F91A9}" type="datetimeFigureOut">
              <a:rPr lang="en-NZ" smtClean="0"/>
              <a:t>22/08/2012</a:t>
            </a:fld>
            <a:endParaRPr lang="en-NZ" dirty="0"/>
          </a:p>
        </p:txBody>
      </p:sp>
      <p:sp>
        <p:nvSpPr>
          <p:cNvPr id="4" name="Footer Placeholder 3"/>
          <p:cNvSpPr>
            <a:spLocks noGrp="1"/>
          </p:cNvSpPr>
          <p:nvPr>
            <p:ph type="ftr" sz="quarter" idx="11"/>
          </p:nvPr>
        </p:nvSpPr>
        <p:spPr/>
        <p:txBody>
          <a:bodyPr/>
          <a:lstStyle/>
          <a:p>
            <a:endParaRPr lang="en-NZ" dirty="0"/>
          </a:p>
        </p:txBody>
      </p:sp>
      <p:sp>
        <p:nvSpPr>
          <p:cNvPr id="5" name="Slide Number Placeholder 4"/>
          <p:cNvSpPr>
            <a:spLocks noGrp="1"/>
          </p:cNvSpPr>
          <p:nvPr>
            <p:ph type="sldNum" sz="quarter" idx="12"/>
          </p:nvPr>
        </p:nvSpPr>
        <p:spPr/>
        <p:txBody>
          <a:bodyPr/>
          <a:lstStyle/>
          <a:p>
            <a:fld id="{2B598058-A7FE-44DB-B4E6-4ED1A01A0A41}" type="slidenum">
              <a:rPr lang="en-NZ" smtClean="0"/>
              <a:t>‹#›</a:t>
            </a:fld>
            <a:endParaRPr lang="en-NZ" dirty="0"/>
          </a:p>
        </p:txBody>
      </p:sp>
    </p:spTree>
    <p:extLst>
      <p:ext uri="{BB962C8B-B14F-4D97-AF65-F5344CB8AC3E}">
        <p14:creationId xmlns:p14="http://schemas.microsoft.com/office/powerpoint/2010/main" val="321312255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9CC1861-C86D-4BD1-88FF-B9BF076F91A9}" type="datetimeFigureOut">
              <a:rPr lang="en-NZ" smtClean="0"/>
              <a:t>22/08/2012</a:t>
            </a:fld>
            <a:endParaRPr lang="en-NZ" dirty="0"/>
          </a:p>
        </p:txBody>
      </p:sp>
      <p:sp>
        <p:nvSpPr>
          <p:cNvPr id="3" name="Footer Placeholder 2"/>
          <p:cNvSpPr>
            <a:spLocks noGrp="1"/>
          </p:cNvSpPr>
          <p:nvPr>
            <p:ph type="ftr" sz="quarter" idx="11"/>
          </p:nvPr>
        </p:nvSpPr>
        <p:spPr/>
        <p:txBody>
          <a:bodyPr/>
          <a:lstStyle/>
          <a:p>
            <a:endParaRPr lang="en-NZ" dirty="0"/>
          </a:p>
        </p:txBody>
      </p:sp>
      <p:sp>
        <p:nvSpPr>
          <p:cNvPr id="4" name="Slide Number Placeholder 3"/>
          <p:cNvSpPr>
            <a:spLocks noGrp="1"/>
          </p:cNvSpPr>
          <p:nvPr>
            <p:ph type="sldNum" sz="quarter" idx="12"/>
          </p:nvPr>
        </p:nvSpPr>
        <p:spPr/>
        <p:txBody>
          <a:bodyPr/>
          <a:lstStyle/>
          <a:p>
            <a:fld id="{2B598058-A7FE-44DB-B4E6-4ED1A01A0A41}" type="slidenum">
              <a:rPr lang="en-NZ" smtClean="0"/>
              <a:t>‹#›</a:t>
            </a:fld>
            <a:endParaRPr lang="en-NZ" dirty="0"/>
          </a:p>
        </p:txBody>
      </p:sp>
    </p:spTree>
    <p:extLst>
      <p:ext uri="{BB962C8B-B14F-4D97-AF65-F5344CB8AC3E}">
        <p14:creationId xmlns:p14="http://schemas.microsoft.com/office/powerpoint/2010/main" val="37185195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NZ"/>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9CC1861-C86D-4BD1-88FF-B9BF076F91A9}" type="datetimeFigureOut">
              <a:rPr lang="en-NZ" smtClean="0"/>
              <a:t>22/08/2012</a:t>
            </a:fld>
            <a:endParaRPr lang="en-NZ" dirty="0"/>
          </a:p>
        </p:txBody>
      </p:sp>
      <p:sp>
        <p:nvSpPr>
          <p:cNvPr id="6" name="Footer Placeholder 5"/>
          <p:cNvSpPr>
            <a:spLocks noGrp="1"/>
          </p:cNvSpPr>
          <p:nvPr>
            <p:ph type="ftr" sz="quarter" idx="11"/>
          </p:nvPr>
        </p:nvSpPr>
        <p:spPr/>
        <p:txBody>
          <a:bodyPr/>
          <a:lstStyle/>
          <a:p>
            <a:endParaRPr lang="en-NZ" dirty="0"/>
          </a:p>
        </p:txBody>
      </p:sp>
      <p:sp>
        <p:nvSpPr>
          <p:cNvPr id="7" name="Slide Number Placeholder 6"/>
          <p:cNvSpPr>
            <a:spLocks noGrp="1"/>
          </p:cNvSpPr>
          <p:nvPr>
            <p:ph type="sldNum" sz="quarter" idx="12"/>
          </p:nvPr>
        </p:nvSpPr>
        <p:spPr/>
        <p:txBody>
          <a:bodyPr/>
          <a:lstStyle/>
          <a:p>
            <a:fld id="{2B598058-A7FE-44DB-B4E6-4ED1A01A0A41}" type="slidenum">
              <a:rPr lang="en-NZ" smtClean="0"/>
              <a:t>‹#›</a:t>
            </a:fld>
            <a:endParaRPr lang="en-NZ" dirty="0"/>
          </a:p>
        </p:txBody>
      </p:sp>
    </p:spTree>
    <p:extLst>
      <p:ext uri="{BB962C8B-B14F-4D97-AF65-F5344CB8AC3E}">
        <p14:creationId xmlns:p14="http://schemas.microsoft.com/office/powerpoint/2010/main" val="68165555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NZ"/>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NZ"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9CC1861-C86D-4BD1-88FF-B9BF076F91A9}" type="datetimeFigureOut">
              <a:rPr lang="en-NZ" smtClean="0"/>
              <a:t>22/08/2012</a:t>
            </a:fld>
            <a:endParaRPr lang="en-NZ" dirty="0"/>
          </a:p>
        </p:txBody>
      </p:sp>
      <p:sp>
        <p:nvSpPr>
          <p:cNvPr id="6" name="Footer Placeholder 5"/>
          <p:cNvSpPr>
            <a:spLocks noGrp="1"/>
          </p:cNvSpPr>
          <p:nvPr>
            <p:ph type="ftr" sz="quarter" idx="11"/>
          </p:nvPr>
        </p:nvSpPr>
        <p:spPr/>
        <p:txBody>
          <a:bodyPr/>
          <a:lstStyle/>
          <a:p>
            <a:endParaRPr lang="en-NZ" dirty="0"/>
          </a:p>
        </p:txBody>
      </p:sp>
      <p:sp>
        <p:nvSpPr>
          <p:cNvPr id="7" name="Slide Number Placeholder 6"/>
          <p:cNvSpPr>
            <a:spLocks noGrp="1"/>
          </p:cNvSpPr>
          <p:nvPr>
            <p:ph type="sldNum" sz="quarter" idx="12"/>
          </p:nvPr>
        </p:nvSpPr>
        <p:spPr/>
        <p:txBody>
          <a:bodyPr/>
          <a:lstStyle/>
          <a:p>
            <a:fld id="{2B598058-A7FE-44DB-B4E6-4ED1A01A0A41}" type="slidenum">
              <a:rPr lang="en-NZ" smtClean="0"/>
              <a:t>‹#›</a:t>
            </a:fld>
            <a:endParaRPr lang="en-NZ" dirty="0"/>
          </a:p>
        </p:txBody>
      </p:sp>
    </p:spTree>
    <p:extLst>
      <p:ext uri="{BB962C8B-B14F-4D97-AF65-F5344CB8AC3E}">
        <p14:creationId xmlns:p14="http://schemas.microsoft.com/office/powerpoint/2010/main" val="2083663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NZ"/>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9CC1861-C86D-4BD1-88FF-B9BF076F91A9}" type="datetimeFigureOut">
              <a:rPr lang="en-NZ" smtClean="0"/>
              <a:t>22/08/2012</a:t>
            </a:fld>
            <a:endParaRPr lang="en-NZ"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NZ"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B598058-A7FE-44DB-B4E6-4ED1A01A0A41}" type="slidenum">
              <a:rPr lang="en-NZ" smtClean="0"/>
              <a:t>‹#›</a:t>
            </a:fld>
            <a:endParaRPr lang="en-NZ" dirty="0"/>
          </a:p>
        </p:txBody>
      </p:sp>
    </p:spTree>
    <p:extLst>
      <p:ext uri="{BB962C8B-B14F-4D97-AF65-F5344CB8AC3E}">
        <p14:creationId xmlns:p14="http://schemas.microsoft.com/office/powerpoint/2010/main" val="314755438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2.xml"/><Relationship Id="rId5" Type="http://schemas.openxmlformats.org/officeDocument/2006/relationships/image" Target="../media/image4.jpeg"/><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12.xml"/><Relationship Id="rId4" Type="http://schemas.openxmlformats.org/officeDocument/2006/relationships/image" Target="../media/image22.jpeg"/></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12.xml"/><Relationship Id="rId4" Type="http://schemas.openxmlformats.org/officeDocument/2006/relationships/image" Target="../media/image23.jpeg"/></Relationships>
</file>

<file path=ppt/slides/_rels/slide12.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12.xml"/><Relationship Id="rId5" Type="http://schemas.openxmlformats.org/officeDocument/2006/relationships/image" Target="../media/image5.png"/><Relationship Id="rId4" Type="http://schemas.openxmlformats.org/officeDocument/2006/relationships/image" Target="../media/image26.jpeg"/></Relationships>
</file>

<file path=ppt/slides/_rels/slide13.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jpeg"/><Relationship Id="rId1" Type="http://schemas.openxmlformats.org/officeDocument/2006/relationships/slideLayout" Target="../slideLayouts/slideLayout12.xml"/><Relationship Id="rId6" Type="http://schemas.openxmlformats.org/officeDocument/2006/relationships/image" Target="../media/image5.png"/><Relationship Id="rId5" Type="http://schemas.openxmlformats.org/officeDocument/2006/relationships/image" Target="../media/image29.jpeg"/><Relationship Id="rId4" Type="http://schemas.openxmlformats.org/officeDocument/2006/relationships/hyperlink" Target="http://images.google.co.nz/imgres?imgurl=http://delivery.viewimages.com/xv/74037387.jpg?v=1&amp;c=ViewImages&amp;k=2&amp;d=17A4AD9FDB9CF1932BBB80AB57C97602305C4ACBD7B6DE5ABDCB56BB3E92595D&amp;imgrefurl=http://www.viewimages.com/Search.aspx?mid=74037387&amp;epmid=3&amp;partner=Google&amp;h=297&amp;w=219&amp;sz=50&amp;hl=en&amp;start=78&amp;um=1&amp;tbnid=kUT66dHRaVDSPM:&amp;tbnh=135&amp;tbnw=99&amp;prev=/images?q=contractors&amp;start=60&amp;ndsp=20&amp;svnum=10&amp;um=1&amp;hl=en&amp;rlz=1T4GGIF_en___NZ206&amp;sa=N" TargetMode="External"/></Relationships>
</file>

<file path=ppt/slides/_rels/slide14.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7.xml"/><Relationship Id="rId1" Type="http://schemas.openxmlformats.org/officeDocument/2006/relationships/slideLayout" Target="../slideLayouts/slideLayout12.xml"/><Relationship Id="rId4" Type="http://schemas.openxmlformats.org/officeDocument/2006/relationships/image" Target="../media/image5.png"/></Relationships>
</file>

<file path=ppt/slides/_rels/slide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1.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8.xml"/><Relationship Id="rId1" Type="http://schemas.openxmlformats.org/officeDocument/2006/relationships/slideLayout" Target="../slideLayouts/slideLayout12.xml"/><Relationship Id="rId4" Type="http://schemas.openxmlformats.org/officeDocument/2006/relationships/image" Target="../media/image5.png"/></Relationships>
</file>

<file path=ppt/slides/_rels/slide18.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9.xml"/><Relationship Id="rId1" Type="http://schemas.openxmlformats.org/officeDocument/2006/relationships/slideLayout" Target="../slideLayouts/slideLayout12.xml"/><Relationship Id="rId4" Type="http://schemas.openxmlformats.org/officeDocument/2006/relationships/image" Target="../media/image5.png"/></Relationships>
</file>

<file path=ppt/slides/_rels/slide1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5.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2.xml"/><Relationship Id="rId5" Type="http://schemas.openxmlformats.org/officeDocument/2006/relationships/image" Target="../media/image7.png"/><Relationship Id="rId4" Type="http://schemas.openxmlformats.org/officeDocument/2006/relationships/image" Target="../media/image6.jpeg"/></Relationships>
</file>

<file path=ppt/slides/_rels/slide2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6.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8.png"/><Relationship Id="rId1" Type="http://schemas.openxmlformats.org/officeDocument/2006/relationships/slideLayout" Target="../slideLayouts/slideLayout12.xml"/><Relationship Id="rId4" Type="http://schemas.openxmlformats.org/officeDocument/2006/relationships/chart" Target="../charts/chart1.xml"/></Relationships>
</file>

<file path=ppt/slides/_rels/slide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2.xml"/><Relationship Id="rId1" Type="http://schemas.openxmlformats.org/officeDocument/2006/relationships/slideLayout" Target="../slideLayouts/slideLayout12.xml"/><Relationship Id="rId6" Type="http://schemas.openxmlformats.org/officeDocument/2006/relationships/image" Target="../media/image5.png"/><Relationship Id="rId5" Type="http://schemas.openxmlformats.org/officeDocument/2006/relationships/image" Target="../media/image11.jpeg"/><Relationship Id="rId4" Type="http://schemas.openxmlformats.org/officeDocument/2006/relationships/image" Target="../media/image10.jpg"/></Relationships>
</file>

<file path=ppt/slides/_rels/slide5.xml.rels><?xml version="1.0" encoding="UTF-8" standalone="yes"?>
<Relationships xmlns="http://schemas.openxmlformats.org/package/2006/relationships"><Relationship Id="rId8" Type="http://schemas.openxmlformats.org/officeDocument/2006/relationships/image" Target="../media/image17.jpeg"/><Relationship Id="rId3" Type="http://schemas.openxmlformats.org/officeDocument/2006/relationships/image" Target="../media/image12.jpeg"/><Relationship Id="rId7" Type="http://schemas.openxmlformats.org/officeDocument/2006/relationships/image" Target="../media/image16.jpeg"/><Relationship Id="rId2" Type="http://schemas.openxmlformats.org/officeDocument/2006/relationships/notesSlide" Target="../notesSlides/notesSlide3.xml"/><Relationship Id="rId1" Type="http://schemas.openxmlformats.org/officeDocument/2006/relationships/slideLayout" Target="../slideLayouts/slideLayout12.xml"/><Relationship Id="rId6" Type="http://schemas.openxmlformats.org/officeDocument/2006/relationships/image" Target="../media/image15.jpeg"/><Relationship Id="rId5" Type="http://schemas.openxmlformats.org/officeDocument/2006/relationships/image" Target="../media/image14.jpeg"/><Relationship Id="rId4" Type="http://schemas.openxmlformats.org/officeDocument/2006/relationships/image" Target="../media/image13.png"/><Relationship Id="rId9" Type="http://schemas.openxmlformats.org/officeDocument/2006/relationships/image" Target="../media/image5.png"/></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12.xml"/><Relationship Id="rId4" Type="http://schemas.openxmlformats.org/officeDocument/2006/relationships/image" Target="../media/image18.jpeg"/></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5.png"/><Relationship Id="rId1" Type="http://schemas.openxmlformats.org/officeDocument/2006/relationships/slideLayout" Target="../slideLayouts/slideLayout12.xml"/><Relationship Id="rId6" Type="http://schemas.openxmlformats.org/officeDocument/2006/relationships/image" Target="../media/image21.png"/><Relationship Id="rId5" Type="http://schemas.openxmlformats.org/officeDocument/2006/relationships/hyperlink" Target="http://www.accc.gov.au/content/index.phtml/itemId/142" TargetMode="External"/><Relationship Id="rId4" Type="http://schemas.openxmlformats.org/officeDocument/2006/relationships/image" Target="../media/image2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2" descr="C:\OnlyOnMyPC\Dropbox\Sales and Marketing\images\iStock_000008294276Large.jpg"/>
          <p:cNvPicPr>
            <a:picLocks noChangeAspect="1" noChangeArrowheads="1"/>
          </p:cNvPicPr>
          <p:nvPr/>
        </p:nvPicPr>
        <p:blipFill>
          <a:blip r:embed="rId2" cstate="print"/>
          <a:srcRect/>
          <a:stretch>
            <a:fillRect/>
          </a:stretch>
        </p:blipFill>
        <p:spPr bwMode="auto">
          <a:xfrm>
            <a:off x="1" y="0"/>
            <a:ext cx="9143999" cy="6858000"/>
          </a:xfrm>
          <a:prstGeom prst="rect">
            <a:avLst/>
          </a:prstGeom>
          <a:noFill/>
        </p:spPr>
      </p:pic>
      <p:sp>
        <p:nvSpPr>
          <p:cNvPr id="13" name="Rectangle 12"/>
          <p:cNvSpPr/>
          <p:nvPr/>
        </p:nvSpPr>
        <p:spPr>
          <a:xfrm>
            <a:off x="539552" y="1091925"/>
            <a:ext cx="4374134" cy="1169551"/>
          </a:xfrm>
          <a:prstGeom prst="rect">
            <a:avLst/>
          </a:prstGeom>
        </p:spPr>
        <p:txBody>
          <a:bodyPr wrap="square">
            <a:spAutoFit/>
          </a:bodyPr>
          <a:lstStyle/>
          <a:p>
            <a:pPr>
              <a:buFont typeface="Lucida Grande" charset="0"/>
              <a:buNone/>
              <a:defRPr/>
            </a:pPr>
            <a:r>
              <a:rPr lang="en-US" sz="3200" b="1" dirty="0" smtClean="0">
                <a:solidFill>
                  <a:schemeClr val="bg1"/>
                </a:solidFill>
                <a:ea typeface="ＭＳ Ｐゴシック" charset="-128"/>
                <a:cs typeface="Verdana"/>
              </a:rPr>
              <a:t>CEMARS and the carboNZero </a:t>
            </a:r>
            <a:r>
              <a:rPr lang="en-US" sz="3200" b="1" dirty="0" err="1" smtClean="0">
                <a:solidFill>
                  <a:schemeClr val="bg1"/>
                </a:solidFill>
                <a:ea typeface="ＭＳ Ｐゴシック" charset="-128"/>
                <a:cs typeface="Verdana"/>
              </a:rPr>
              <a:t>programme</a:t>
            </a:r>
            <a:endParaRPr lang="en-US" sz="2000" b="1" dirty="0" smtClean="0">
              <a:solidFill>
                <a:schemeClr val="bg1"/>
              </a:solidFill>
              <a:ea typeface="ＭＳ Ｐゴシック" charset="-128"/>
              <a:cs typeface="Verdana"/>
            </a:endParaRPr>
          </a:p>
          <a:p>
            <a:pPr>
              <a:buFont typeface="Lucida Grande" charset="0"/>
              <a:buNone/>
              <a:defRPr/>
            </a:pPr>
            <a:endParaRPr lang="en-US" sz="600" dirty="0" smtClean="0">
              <a:solidFill>
                <a:schemeClr val="bg1"/>
              </a:solidFill>
              <a:ea typeface="ＭＳ Ｐゴシック" charset="-128"/>
              <a:cs typeface="Verdana"/>
            </a:endParaRPr>
          </a:p>
        </p:txBody>
      </p:sp>
      <p:sp>
        <p:nvSpPr>
          <p:cNvPr id="14" name="Rectangle 13"/>
          <p:cNvSpPr/>
          <p:nvPr/>
        </p:nvSpPr>
        <p:spPr>
          <a:xfrm>
            <a:off x="539553" y="2656882"/>
            <a:ext cx="3561800" cy="1231106"/>
          </a:xfrm>
          <a:prstGeom prst="rect">
            <a:avLst/>
          </a:prstGeom>
        </p:spPr>
        <p:txBody>
          <a:bodyPr wrap="square">
            <a:spAutoFit/>
          </a:bodyPr>
          <a:lstStyle/>
          <a:p>
            <a:pPr>
              <a:buFont typeface="Lucida Grande" charset="0"/>
              <a:buNone/>
              <a:defRPr/>
            </a:pPr>
            <a:r>
              <a:rPr lang="en-US" dirty="0" smtClean="0">
                <a:solidFill>
                  <a:schemeClr val="bg1"/>
                </a:solidFill>
                <a:ea typeface="ＭＳ Ｐゴシック" charset="-128"/>
                <a:cs typeface="Verdana"/>
              </a:rPr>
              <a:t>Ann Smith – Acting Chief Executive</a:t>
            </a:r>
          </a:p>
          <a:p>
            <a:pPr>
              <a:buFont typeface="Lucida Grande" charset="0"/>
              <a:buNone/>
              <a:defRPr/>
            </a:pPr>
            <a:endParaRPr lang="en-US" dirty="0" smtClean="0">
              <a:solidFill>
                <a:schemeClr val="bg1"/>
              </a:solidFill>
              <a:ea typeface="ＭＳ Ｐゴシック" charset="-128"/>
              <a:cs typeface="Verdana"/>
            </a:endParaRPr>
          </a:p>
          <a:p>
            <a:pPr>
              <a:buFont typeface="Lucida Grande" charset="0"/>
              <a:buNone/>
              <a:defRPr/>
            </a:pPr>
            <a:r>
              <a:rPr lang="en-US" dirty="0" smtClean="0">
                <a:solidFill>
                  <a:schemeClr val="bg1"/>
                </a:solidFill>
                <a:ea typeface="ＭＳ Ｐゴシック" charset="-128"/>
                <a:cs typeface="Verdana"/>
              </a:rPr>
              <a:t>22 August 2012</a:t>
            </a:r>
          </a:p>
          <a:p>
            <a:pPr>
              <a:buFont typeface="Lucida Grande" charset="0"/>
              <a:buNone/>
              <a:defRPr/>
            </a:pPr>
            <a:endParaRPr lang="en-US" sz="2000" dirty="0">
              <a:solidFill>
                <a:schemeClr val="bg1"/>
              </a:solidFill>
              <a:ea typeface="ＭＳ Ｐゴシック" charset="-128"/>
              <a:cs typeface="Verdana"/>
            </a:endParaRPr>
          </a:p>
        </p:txBody>
      </p:sp>
      <p:sp>
        <p:nvSpPr>
          <p:cNvPr id="10" name="Rectangle 9"/>
          <p:cNvSpPr/>
          <p:nvPr/>
        </p:nvSpPr>
        <p:spPr>
          <a:xfrm>
            <a:off x="539553" y="5229200"/>
            <a:ext cx="7657390" cy="115212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dirty="0"/>
          </a:p>
        </p:txBody>
      </p:sp>
      <p:sp>
        <p:nvSpPr>
          <p:cNvPr id="11" name="Rectangle 10"/>
          <p:cNvSpPr/>
          <p:nvPr/>
        </p:nvSpPr>
        <p:spPr>
          <a:xfrm>
            <a:off x="539553" y="5229200"/>
            <a:ext cx="3798000" cy="115212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dirty="0"/>
          </a:p>
        </p:txBody>
      </p:sp>
      <p:grpSp>
        <p:nvGrpSpPr>
          <p:cNvPr id="2" name="Group 1"/>
          <p:cNvGrpSpPr/>
          <p:nvPr/>
        </p:nvGrpSpPr>
        <p:grpSpPr>
          <a:xfrm>
            <a:off x="801484" y="5357214"/>
            <a:ext cx="7003084" cy="863010"/>
            <a:chOff x="801484" y="5357214"/>
            <a:chExt cx="7003084" cy="863010"/>
          </a:xfrm>
        </p:grpSpPr>
        <p:pic>
          <p:nvPicPr>
            <p:cNvPr id="12" name="Picture 11" descr="cid:image006.png@01CA92AE.11EDC380"/>
            <p:cNvPicPr/>
            <p:nvPr/>
          </p:nvPicPr>
          <p:blipFill>
            <a:blip r:embed="rId3" cstate="print"/>
            <a:srcRect r="42707"/>
            <a:stretch>
              <a:fillRect/>
            </a:stretch>
          </p:blipFill>
          <p:spPr bwMode="auto">
            <a:xfrm>
              <a:off x="801484" y="5357214"/>
              <a:ext cx="3601551" cy="861560"/>
            </a:xfrm>
            <a:prstGeom prst="rect">
              <a:avLst/>
            </a:prstGeom>
            <a:noFill/>
            <a:ln w="9525">
              <a:noFill/>
              <a:miter lim="800000"/>
              <a:headEnd/>
              <a:tailEnd/>
            </a:ln>
          </p:spPr>
        </p:pic>
        <p:pic>
          <p:nvPicPr>
            <p:cNvPr id="16" name="Picture 1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479812" y="5390301"/>
              <a:ext cx="849057" cy="829923"/>
            </a:xfrm>
            <a:prstGeom prst="rect">
              <a:avLst/>
            </a:prstGeom>
          </p:spPr>
        </p:pic>
        <p:pic>
          <p:nvPicPr>
            <p:cNvPr id="19" name="Picture 1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486910" y="5597967"/>
              <a:ext cx="2317658" cy="485085"/>
            </a:xfrm>
            <a:prstGeom prst="rect">
              <a:avLst/>
            </a:prstGeom>
          </p:spPr>
        </p:pic>
      </p:grpSp>
    </p:spTree>
    <p:extLst>
      <p:ext uri="{BB962C8B-B14F-4D97-AF65-F5344CB8AC3E}">
        <p14:creationId xmlns:p14="http://schemas.microsoft.com/office/powerpoint/2010/main" val="3583803215"/>
      </p:ext>
    </p:extLst>
  </p:cSld>
  <p:clrMapOvr>
    <a:masterClrMapping/>
  </p:clrMapOvr>
  <p:transition spd="med">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
          <p:cNvSpPr txBox="1">
            <a:spLocks/>
          </p:cNvSpPr>
          <p:nvPr/>
        </p:nvSpPr>
        <p:spPr bwMode="auto">
          <a:xfrm>
            <a:off x="250825" y="431800"/>
            <a:ext cx="5746750" cy="414338"/>
          </a:xfrm>
          <a:prstGeom prst="rect">
            <a:avLst/>
          </a:prstGeom>
          <a:noFill/>
          <a:extLst/>
        </p:spPr>
        <p:txBody>
          <a:bodyPr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fontAlgn="auto">
              <a:spcAft>
                <a:spcPts val="0"/>
              </a:spcAft>
              <a:defRPr/>
            </a:pPr>
            <a:r>
              <a:rPr lang="en-US" sz="2000" b="1" dirty="0" smtClean="0">
                <a:solidFill>
                  <a:schemeClr val="bg1"/>
                </a:solidFill>
                <a:ea typeface="ＭＳ Ｐゴシック" charset="0"/>
                <a:cs typeface="Calibri" pitchFamily="34" charset="0"/>
              </a:rPr>
              <a:t>What is involved?</a:t>
            </a:r>
            <a:endParaRPr lang="en-US" sz="2000" b="1" dirty="0">
              <a:solidFill>
                <a:srgbClr val="D9D9D9"/>
              </a:solidFill>
              <a:ea typeface="ＭＳ Ｐゴシック" charset="0"/>
              <a:cs typeface="Calibri" pitchFamily="34" charset="0"/>
            </a:endParaRPr>
          </a:p>
        </p:txBody>
      </p:sp>
      <p:sp>
        <p:nvSpPr>
          <p:cNvPr id="15" name="Content Placeholder 2"/>
          <p:cNvSpPr txBox="1">
            <a:spLocks/>
          </p:cNvSpPr>
          <p:nvPr/>
        </p:nvSpPr>
        <p:spPr>
          <a:xfrm>
            <a:off x="300264" y="1106488"/>
            <a:ext cx="6873421" cy="4525962"/>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fontAlgn="auto">
              <a:lnSpc>
                <a:spcPct val="80000"/>
              </a:lnSpc>
              <a:spcAft>
                <a:spcPct val="40000"/>
              </a:spcAft>
              <a:buFontTx/>
              <a:buChar char="•"/>
              <a:defRPr/>
            </a:pPr>
            <a:endParaRPr lang="en-US" sz="1800" kern="0" dirty="0" smtClean="0"/>
          </a:p>
          <a:p>
            <a:pPr fontAlgn="auto">
              <a:lnSpc>
                <a:spcPct val="80000"/>
              </a:lnSpc>
              <a:spcAft>
                <a:spcPct val="40000"/>
              </a:spcAft>
              <a:buFontTx/>
              <a:buChar char="•"/>
              <a:defRPr/>
            </a:pPr>
            <a:endParaRPr lang="en-US" sz="1800" kern="0" dirty="0" smtClean="0"/>
          </a:p>
          <a:p>
            <a:pPr fontAlgn="auto">
              <a:lnSpc>
                <a:spcPct val="80000"/>
              </a:lnSpc>
              <a:spcAft>
                <a:spcPct val="40000"/>
              </a:spcAft>
              <a:buFontTx/>
              <a:buChar char="•"/>
              <a:defRPr/>
            </a:pPr>
            <a:r>
              <a:rPr lang="en-US" sz="2000" b="1" kern="0" dirty="0" smtClean="0"/>
              <a:t>Measure</a:t>
            </a:r>
            <a:r>
              <a:rPr lang="en-US" sz="1800" kern="0" dirty="0" smtClean="0"/>
              <a:t> footprint</a:t>
            </a:r>
          </a:p>
          <a:p>
            <a:pPr lvl="1">
              <a:lnSpc>
                <a:spcPct val="80000"/>
              </a:lnSpc>
              <a:spcAft>
                <a:spcPct val="40000"/>
              </a:spcAft>
              <a:buFont typeface="Courier New" pitchFamily="49" charset="0"/>
              <a:buChar char="o"/>
              <a:defRPr/>
            </a:pPr>
            <a:r>
              <a:rPr lang="en-US" sz="1600" kern="0" dirty="0" smtClean="0"/>
              <a:t>An emissions inventory report</a:t>
            </a:r>
          </a:p>
          <a:p>
            <a:pPr lvl="1">
              <a:lnSpc>
                <a:spcPct val="80000"/>
              </a:lnSpc>
              <a:spcAft>
                <a:spcPct val="40000"/>
              </a:spcAft>
              <a:buFont typeface="Courier New" pitchFamily="49" charset="0"/>
              <a:buChar char="o"/>
              <a:defRPr/>
            </a:pPr>
            <a:r>
              <a:rPr lang="en-US" sz="1600" kern="0" dirty="0" smtClean="0"/>
              <a:t>Product carbon footprint report</a:t>
            </a:r>
          </a:p>
          <a:p>
            <a:pPr marL="0" indent="0" fontAlgn="auto">
              <a:lnSpc>
                <a:spcPct val="80000"/>
              </a:lnSpc>
              <a:spcAft>
                <a:spcPct val="40000"/>
              </a:spcAft>
              <a:buNone/>
              <a:defRPr/>
            </a:pPr>
            <a:endParaRPr lang="en-US" sz="1800" kern="0" dirty="0" smtClean="0"/>
          </a:p>
          <a:p>
            <a:pPr fontAlgn="auto">
              <a:lnSpc>
                <a:spcPct val="80000"/>
              </a:lnSpc>
              <a:spcAft>
                <a:spcPct val="40000"/>
              </a:spcAft>
              <a:buFontTx/>
              <a:buChar char="•"/>
              <a:defRPr/>
            </a:pPr>
            <a:r>
              <a:rPr lang="en-US" sz="2000" b="1" kern="0" dirty="0" smtClean="0"/>
              <a:t>Reduce</a:t>
            </a:r>
            <a:r>
              <a:rPr lang="en-US" sz="1800" kern="0" dirty="0" smtClean="0"/>
              <a:t> emissions</a:t>
            </a:r>
          </a:p>
          <a:p>
            <a:pPr lvl="1">
              <a:lnSpc>
                <a:spcPct val="80000"/>
              </a:lnSpc>
              <a:spcAft>
                <a:spcPct val="40000"/>
              </a:spcAft>
              <a:buFont typeface="Courier New" pitchFamily="49" charset="0"/>
              <a:buChar char="o"/>
              <a:defRPr/>
            </a:pPr>
            <a:r>
              <a:rPr lang="en-US" sz="1600" kern="0" dirty="0" smtClean="0"/>
              <a:t>An emissions management plan</a:t>
            </a:r>
            <a:endParaRPr lang="en-US" sz="1600" kern="0" dirty="0"/>
          </a:p>
          <a:p>
            <a:pPr fontAlgn="auto">
              <a:lnSpc>
                <a:spcPct val="80000"/>
              </a:lnSpc>
              <a:spcAft>
                <a:spcPct val="40000"/>
              </a:spcAft>
              <a:buFontTx/>
              <a:buChar char="•"/>
              <a:defRPr/>
            </a:pPr>
            <a:endParaRPr lang="en-NZ" sz="1800" kern="0" dirty="0" smtClean="0"/>
          </a:p>
          <a:p>
            <a:pPr fontAlgn="auto">
              <a:lnSpc>
                <a:spcPct val="80000"/>
              </a:lnSpc>
              <a:spcAft>
                <a:spcPct val="40000"/>
              </a:spcAft>
              <a:buFontTx/>
              <a:buChar char="•"/>
              <a:defRPr/>
            </a:pPr>
            <a:r>
              <a:rPr lang="en-NZ" sz="2000" b="1" kern="0" dirty="0" smtClean="0"/>
              <a:t>Offset</a:t>
            </a:r>
            <a:r>
              <a:rPr lang="en-NZ" sz="1800" kern="0" dirty="0" smtClean="0"/>
              <a:t> the emissions that can’t be reduced</a:t>
            </a:r>
          </a:p>
          <a:p>
            <a:pPr lvl="1">
              <a:lnSpc>
                <a:spcPct val="80000"/>
              </a:lnSpc>
              <a:spcAft>
                <a:spcPct val="40000"/>
              </a:spcAft>
              <a:buFont typeface="Courier New" pitchFamily="49" charset="0"/>
              <a:buChar char="o"/>
              <a:defRPr/>
            </a:pPr>
            <a:r>
              <a:rPr lang="en-NZ" sz="1600" kern="0" dirty="0" smtClean="0"/>
              <a:t>Cancel carbon credits equivalent to your remaining emissions</a:t>
            </a:r>
          </a:p>
          <a:p>
            <a:pPr marL="0" indent="0" fontAlgn="auto">
              <a:lnSpc>
                <a:spcPct val="80000"/>
              </a:lnSpc>
              <a:spcAft>
                <a:spcPct val="40000"/>
              </a:spcAft>
              <a:buNone/>
              <a:defRPr/>
            </a:pPr>
            <a:endParaRPr lang="en-US" sz="1800" kern="0" dirty="0" smtClean="0"/>
          </a:p>
        </p:txBody>
      </p:sp>
      <p:grpSp>
        <p:nvGrpSpPr>
          <p:cNvPr id="17" name="Group 16"/>
          <p:cNvGrpSpPr/>
          <p:nvPr/>
        </p:nvGrpSpPr>
        <p:grpSpPr>
          <a:xfrm>
            <a:off x="-11113" y="350838"/>
            <a:ext cx="6985001" cy="603250"/>
            <a:chOff x="-11113" y="350838"/>
            <a:chExt cx="6985001" cy="603250"/>
          </a:xfrm>
        </p:grpSpPr>
        <p:sp>
          <p:nvSpPr>
            <p:cNvPr id="18" name="Rectangle 17"/>
            <p:cNvSpPr/>
            <p:nvPr/>
          </p:nvSpPr>
          <p:spPr>
            <a:xfrm>
              <a:off x="0" y="350838"/>
              <a:ext cx="6973888" cy="603250"/>
            </a:xfrm>
            <a:prstGeom prst="rect">
              <a:avLst/>
            </a:prstGeom>
            <a:solidFill>
              <a:srgbClr val="517A23"/>
            </a:solidFill>
            <a:ln>
              <a:noFill/>
            </a:ln>
            <a:effectLst>
              <a:outerShdw blurRad="50800" dist="38100" dir="2700000" algn="tl" rotWithShape="0">
                <a:srgbClr val="000000">
                  <a:alpha val="43000"/>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NZ" dirty="0"/>
            </a:p>
          </p:txBody>
        </p:sp>
        <p:sp>
          <p:nvSpPr>
            <p:cNvPr id="19" name="Title 1"/>
            <p:cNvSpPr txBox="1">
              <a:spLocks/>
            </p:cNvSpPr>
            <p:nvPr/>
          </p:nvSpPr>
          <p:spPr bwMode="auto">
            <a:xfrm>
              <a:off x="250825" y="431800"/>
              <a:ext cx="5746750" cy="414338"/>
            </a:xfrm>
            <a:prstGeom prst="rect">
              <a:avLst/>
            </a:prstGeom>
            <a:noFill/>
            <a:ln w="9525">
              <a:noFill/>
              <a:miter lim="800000"/>
              <a:headEnd/>
              <a:tailEnd/>
            </a:ln>
          </p:spPr>
          <p:txBody>
            <a:bodyPr anchor="ctr"/>
            <a:lstStyle/>
            <a:p>
              <a:r>
                <a:rPr lang="en-US" sz="2000" b="1" dirty="0" smtClean="0">
                  <a:solidFill>
                    <a:schemeClr val="bg1"/>
                  </a:solidFill>
                  <a:latin typeface="Calibri" pitchFamily="34" charset="0"/>
                  <a:ea typeface="ＭＳ Ｐゴシック" pitchFamily="34" charset="-128"/>
                  <a:cs typeface="Calibri" pitchFamily="34" charset="0"/>
                </a:rPr>
                <a:t>What is involved? </a:t>
              </a:r>
              <a:endParaRPr lang="en-US" sz="2000" b="1" dirty="0">
                <a:solidFill>
                  <a:srgbClr val="D9D9D9"/>
                </a:solidFill>
                <a:latin typeface="Calibri" pitchFamily="34" charset="0"/>
                <a:ea typeface="ＭＳ Ｐゴシック" pitchFamily="34" charset="-128"/>
                <a:cs typeface="Calibri" pitchFamily="34" charset="0"/>
              </a:endParaRPr>
            </a:p>
          </p:txBody>
        </p:sp>
        <p:cxnSp>
          <p:nvCxnSpPr>
            <p:cNvPr id="21" name="Straight Connector 20"/>
            <p:cNvCxnSpPr/>
            <p:nvPr/>
          </p:nvCxnSpPr>
          <p:spPr>
            <a:xfrm flipV="1">
              <a:off x="-11113" y="871538"/>
              <a:ext cx="6985001" cy="0"/>
            </a:xfrm>
            <a:prstGeom prst="line">
              <a:avLst/>
            </a:prstGeom>
            <a:ln w="25400">
              <a:solidFill>
                <a:srgbClr val="A1BC74"/>
              </a:solidFill>
            </a:ln>
          </p:spPr>
          <p:style>
            <a:lnRef idx="1">
              <a:schemeClr val="accent1"/>
            </a:lnRef>
            <a:fillRef idx="0">
              <a:schemeClr val="accent1"/>
            </a:fillRef>
            <a:effectRef idx="0">
              <a:schemeClr val="accent1"/>
            </a:effectRef>
            <a:fontRef idx="minor">
              <a:schemeClr val="tx1"/>
            </a:fontRef>
          </p:style>
        </p:cxnSp>
        <p:pic>
          <p:nvPicPr>
            <p:cNvPr id="23" name="Picture 5"/>
            <p:cNvPicPr>
              <a:picLocks noChangeAspect="1" noChangeArrowheads="1"/>
            </p:cNvPicPr>
            <p:nvPr/>
          </p:nvPicPr>
          <p:blipFill>
            <a:blip r:embed="rId3" cstate="print"/>
            <a:srcRect/>
            <a:stretch>
              <a:fillRect/>
            </a:stretch>
          </p:blipFill>
          <p:spPr bwMode="auto">
            <a:xfrm>
              <a:off x="6461125" y="377825"/>
              <a:ext cx="201613" cy="484188"/>
            </a:xfrm>
            <a:prstGeom prst="rect">
              <a:avLst/>
            </a:prstGeom>
            <a:noFill/>
            <a:ln w="9525">
              <a:noFill/>
              <a:miter lim="800000"/>
              <a:headEnd/>
              <a:tailEnd/>
            </a:ln>
            <a:effectLst/>
          </p:spPr>
        </p:pic>
      </p:grpSp>
      <p:pic>
        <p:nvPicPr>
          <p:cNvPr id="24" name="Picture 23" descr="C:\Documents and Settings\Landcare\hailesk\Desktop\Website Upgrade\toyota.jpg"/>
          <p:cNvPicPr/>
          <p:nvPr/>
        </p:nvPicPr>
        <p:blipFill>
          <a:blip r:embed="rId4" cstate="print"/>
          <a:srcRect/>
          <a:stretch>
            <a:fillRect/>
          </a:stretch>
        </p:blipFill>
        <p:spPr bwMode="auto">
          <a:xfrm>
            <a:off x="6435525" y="1301346"/>
            <a:ext cx="2532442" cy="4689475"/>
          </a:xfrm>
          <a:prstGeom prst="rect">
            <a:avLst/>
          </a:prstGeom>
          <a:noFill/>
          <a:ln w="9525">
            <a:noFill/>
            <a:miter lim="800000"/>
            <a:headEnd/>
            <a:tailEnd/>
          </a:ln>
        </p:spPr>
      </p:pic>
    </p:spTree>
    <p:extLst>
      <p:ext uri="{BB962C8B-B14F-4D97-AF65-F5344CB8AC3E}">
        <p14:creationId xmlns:p14="http://schemas.microsoft.com/office/powerpoint/2010/main" val="1542012256"/>
      </p:ext>
    </p:extLst>
  </p:cSld>
  <p:clrMapOvr>
    <a:masterClrMapping/>
  </p:clrMapOvr>
  <p:transition spd="med">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
          <p:cNvSpPr txBox="1">
            <a:spLocks/>
          </p:cNvSpPr>
          <p:nvPr/>
        </p:nvSpPr>
        <p:spPr bwMode="auto">
          <a:xfrm>
            <a:off x="250825" y="431800"/>
            <a:ext cx="5746750" cy="414338"/>
          </a:xfrm>
          <a:prstGeom prst="rect">
            <a:avLst/>
          </a:prstGeom>
          <a:noFill/>
          <a:extLst/>
        </p:spPr>
        <p:txBody>
          <a:bodyPr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fontAlgn="auto">
              <a:spcAft>
                <a:spcPts val="0"/>
              </a:spcAft>
              <a:defRPr/>
            </a:pPr>
            <a:r>
              <a:rPr lang="en-US" sz="2000" b="1" dirty="0" smtClean="0">
                <a:solidFill>
                  <a:schemeClr val="bg1"/>
                </a:solidFill>
                <a:ea typeface="ＭＳ Ｐゴシック" charset="0"/>
                <a:cs typeface="Calibri" pitchFamily="34" charset="0"/>
              </a:rPr>
              <a:t>What is a footprint?</a:t>
            </a:r>
            <a:endParaRPr lang="en-US" sz="2000" b="1" dirty="0">
              <a:solidFill>
                <a:srgbClr val="D9D9D9"/>
              </a:solidFill>
              <a:ea typeface="ＭＳ Ｐゴシック" charset="0"/>
              <a:cs typeface="Calibri" pitchFamily="34" charset="0"/>
            </a:endParaRPr>
          </a:p>
        </p:txBody>
      </p:sp>
      <p:sp>
        <p:nvSpPr>
          <p:cNvPr id="15" name="Content Placeholder 2"/>
          <p:cNvSpPr txBox="1">
            <a:spLocks/>
          </p:cNvSpPr>
          <p:nvPr/>
        </p:nvSpPr>
        <p:spPr>
          <a:xfrm>
            <a:off x="300265" y="1106488"/>
            <a:ext cx="5266818" cy="4525962"/>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fontAlgn="auto">
              <a:lnSpc>
                <a:spcPct val="80000"/>
              </a:lnSpc>
              <a:spcAft>
                <a:spcPct val="40000"/>
              </a:spcAft>
              <a:buNone/>
              <a:defRPr/>
            </a:pPr>
            <a:endParaRPr lang="en-US" sz="1800" kern="0" dirty="0" smtClean="0"/>
          </a:p>
          <a:p>
            <a:pPr fontAlgn="auto">
              <a:lnSpc>
                <a:spcPct val="80000"/>
              </a:lnSpc>
              <a:spcAft>
                <a:spcPct val="40000"/>
              </a:spcAft>
              <a:buFontTx/>
              <a:buChar char="•"/>
              <a:defRPr/>
            </a:pPr>
            <a:r>
              <a:rPr lang="en-US" sz="2000" b="1" kern="0" dirty="0" err="1" smtClean="0"/>
              <a:t>Organisation</a:t>
            </a:r>
            <a:r>
              <a:rPr lang="en-US" sz="1800" kern="0" dirty="0" smtClean="0"/>
              <a:t> </a:t>
            </a:r>
          </a:p>
          <a:p>
            <a:pPr lvl="1">
              <a:lnSpc>
                <a:spcPct val="80000"/>
              </a:lnSpc>
              <a:spcAft>
                <a:spcPct val="40000"/>
              </a:spcAft>
              <a:buFont typeface="Courier New" pitchFamily="49" charset="0"/>
              <a:buChar char="o"/>
              <a:defRPr/>
            </a:pPr>
            <a:r>
              <a:rPr lang="en-US" sz="1600" kern="0" dirty="0" smtClean="0"/>
              <a:t>An account of the operational GHG emissions owned and controlled by the </a:t>
            </a:r>
            <a:r>
              <a:rPr lang="en-US" sz="1600" kern="0" dirty="0" err="1" smtClean="0"/>
              <a:t>organisation</a:t>
            </a:r>
            <a:r>
              <a:rPr lang="en-US" sz="1600" kern="0" dirty="0" smtClean="0"/>
              <a:t> with defined boundary and scope</a:t>
            </a:r>
          </a:p>
          <a:p>
            <a:pPr lvl="2">
              <a:lnSpc>
                <a:spcPct val="80000"/>
              </a:lnSpc>
              <a:spcAft>
                <a:spcPct val="40000"/>
              </a:spcAft>
              <a:defRPr/>
            </a:pPr>
            <a:r>
              <a:rPr lang="en-US" sz="1400" kern="0" dirty="0" smtClean="0"/>
              <a:t>Scope 1 </a:t>
            </a:r>
          </a:p>
          <a:p>
            <a:pPr lvl="2">
              <a:lnSpc>
                <a:spcPct val="80000"/>
              </a:lnSpc>
              <a:spcAft>
                <a:spcPct val="40000"/>
              </a:spcAft>
              <a:defRPr/>
            </a:pPr>
            <a:r>
              <a:rPr lang="en-US" sz="1400" kern="0" dirty="0" smtClean="0"/>
              <a:t>Scope 2</a:t>
            </a:r>
          </a:p>
          <a:p>
            <a:pPr lvl="2">
              <a:lnSpc>
                <a:spcPct val="80000"/>
              </a:lnSpc>
              <a:spcAft>
                <a:spcPct val="40000"/>
              </a:spcAft>
              <a:defRPr/>
            </a:pPr>
            <a:r>
              <a:rPr lang="en-US" sz="1400" kern="0" dirty="0" smtClean="0"/>
              <a:t>Scope 3</a:t>
            </a:r>
          </a:p>
          <a:p>
            <a:pPr marL="0" indent="0" fontAlgn="auto">
              <a:lnSpc>
                <a:spcPct val="80000"/>
              </a:lnSpc>
              <a:spcAft>
                <a:spcPct val="40000"/>
              </a:spcAft>
              <a:buNone/>
              <a:defRPr/>
            </a:pPr>
            <a:endParaRPr lang="en-US" sz="1800" kern="0" dirty="0" smtClean="0"/>
          </a:p>
          <a:p>
            <a:pPr fontAlgn="auto">
              <a:lnSpc>
                <a:spcPct val="80000"/>
              </a:lnSpc>
              <a:spcAft>
                <a:spcPct val="40000"/>
              </a:spcAft>
              <a:buFontTx/>
              <a:buChar char="•"/>
              <a:defRPr/>
            </a:pPr>
            <a:r>
              <a:rPr lang="en-US" sz="2000" b="1" kern="0" dirty="0" smtClean="0"/>
              <a:t>Product</a:t>
            </a:r>
            <a:r>
              <a:rPr lang="en-US" sz="1800" kern="0" dirty="0" smtClean="0"/>
              <a:t> </a:t>
            </a:r>
          </a:p>
          <a:p>
            <a:pPr lvl="1">
              <a:lnSpc>
                <a:spcPct val="80000"/>
              </a:lnSpc>
              <a:spcAft>
                <a:spcPct val="40000"/>
              </a:spcAft>
              <a:buFont typeface="Courier New" pitchFamily="49" charset="0"/>
              <a:buChar char="o"/>
              <a:defRPr/>
            </a:pPr>
            <a:r>
              <a:rPr lang="en-US" sz="1600" kern="0" dirty="0"/>
              <a:t>An account of the </a:t>
            </a:r>
            <a:r>
              <a:rPr lang="en-US" sz="1600" kern="0" dirty="0" smtClean="0"/>
              <a:t>GHG emissions associated with the life cycle of the product</a:t>
            </a:r>
            <a:endParaRPr lang="en-US" sz="1600" kern="0" dirty="0"/>
          </a:p>
          <a:p>
            <a:pPr lvl="2">
              <a:lnSpc>
                <a:spcPct val="80000"/>
              </a:lnSpc>
              <a:spcAft>
                <a:spcPct val="40000"/>
              </a:spcAft>
              <a:defRPr/>
            </a:pPr>
            <a:r>
              <a:rPr lang="en-US" sz="1400" kern="0" dirty="0" smtClean="0"/>
              <a:t>Upstream</a:t>
            </a:r>
            <a:endParaRPr lang="en-US" sz="1400" kern="0" dirty="0"/>
          </a:p>
          <a:p>
            <a:pPr lvl="2">
              <a:lnSpc>
                <a:spcPct val="80000"/>
              </a:lnSpc>
              <a:spcAft>
                <a:spcPct val="40000"/>
              </a:spcAft>
              <a:defRPr/>
            </a:pPr>
            <a:r>
              <a:rPr lang="en-US" sz="1400" kern="0" dirty="0" smtClean="0"/>
              <a:t>Core process</a:t>
            </a:r>
            <a:endParaRPr lang="en-US" sz="1400" kern="0" dirty="0"/>
          </a:p>
          <a:p>
            <a:pPr lvl="2">
              <a:lnSpc>
                <a:spcPct val="80000"/>
              </a:lnSpc>
              <a:spcAft>
                <a:spcPct val="40000"/>
              </a:spcAft>
              <a:defRPr/>
            </a:pPr>
            <a:r>
              <a:rPr lang="en-US" sz="1400" kern="0" dirty="0"/>
              <a:t>D</a:t>
            </a:r>
            <a:r>
              <a:rPr lang="en-US" sz="1400" kern="0" dirty="0" smtClean="0"/>
              <a:t>ownstream</a:t>
            </a:r>
            <a:endParaRPr lang="en-US" sz="1400" kern="0" dirty="0"/>
          </a:p>
          <a:p>
            <a:pPr lvl="1">
              <a:lnSpc>
                <a:spcPct val="80000"/>
              </a:lnSpc>
              <a:spcAft>
                <a:spcPct val="40000"/>
              </a:spcAft>
              <a:buFontTx/>
              <a:buChar char="•"/>
              <a:defRPr/>
            </a:pPr>
            <a:endParaRPr lang="en-US" sz="1000" i="1" kern="0" dirty="0" smtClean="0"/>
          </a:p>
          <a:p>
            <a:pPr marL="0" indent="0" fontAlgn="auto">
              <a:lnSpc>
                <a:spcPct val="80000"/>
              </a:lnSpc>
              <a:spcAft>
                <a:spcPct val="40000"/>
              </a:spcAft>
              <a:buNone/>
              <a:defRPr/>
            </a:pPr>
            <a:endParaRPr lang="en-US" sz="1800" kern="0" dirty="0" smtClean="0"/>
          </a:p>
        </p:txBody>
      </p:sp>
      <p:grpSp>
        <p:nvGrpSpPr>
          <p:cNvPr id="7" name="Group 6"/>
          <p:cNvGrpSpPr/>
          <p:nvPr/>
        </p:nvGrpSpPr>
        <p:grpSpPr>
          <a:xfrm>
            <a:off x="-11113" y="350838"/>
            <a:ext cx="6985001" cy="603250"/>
            <a:chOff x="-11113" y="350838"/>
            <a:chExt cx="6985001" cy="603250"/>
          </a:xfrm>
        </p:grpSpPr>
        <p:sp>
          <p:nvSpPr>
            <p:cNvPr id="8" name="Rectangle 7"/>
            <p:cNvSpPr/>
            <p:nvPr/>
          </p:nvSpPr>
          <p:spPr>
            <a:xfrm>
              <a:off x="0" y="350838"/>
              <a:ext cx="6973888" cy="603250"/>
            </a:xfrm>
            <a:prstGeom prst="rect">
              <a:avLst/>
            </a:prstGeom>
            <a:solidFill>
              <a:srgbClr val="517A23"/>
            </a:solidFill>
            <a:ln>
              <a:noFill/>
            </a:ln>
            <a:effectLst>
              <a:outerShdw blurRad="50800" dist="38100" dir="2700000" algn="tl" rotWithShape="0">
                <a:srgbClr val="000000">
                  <a:alpha val="43000"/>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NZ" dirty="0"/>
            </a:p>
          </p:txBody>
        </p:sp>
        <p:sp>
          <p:nvSpPr>
            <p:cNvPr id="9" name="Title 1"/>
            <p:cNvSpPr txBox="1">
              <a:spLocks/>
            </p:cNvSpPr>
            <p:nvPr/>
          </p:nvSpPr>
          <p:spPr bwMode="auto">
            <a:xfrm>
              <a:off x="250825" y="431800"/>
              <a:ext cx="5746750" cy="414338"/>
            </a:xfrm>
            <a:prstGeom prst="rect">
              <a:avLst/>
            </a:prstGeom>
            <a:noFill/>
            <a:ln w="9525">
              <a:noFill/>
              <a:miter lim="800000"/>
              <a:headEnd/>
              <a:tailEnd/>
            </a:ln>
          </p:spPr>
          <p:txBody>
            <a:bodyPr anchor="ctr"/>
            <a:lstStyle/>
            <a:p>
              <a:r>
                <a:rPr lang="en-US" sz="2000" b="1" dirty="0" smtClean="0">
                  <a:solidFill>
                    <a:schemeClr val="bg1"/>
                  </a:solidFill>
                  <a:latin typeface="Calibri" pitchFamily="34" charset="0"/>
                  <a:ea typeface="ＭＳ Ｐゴシック" pitchFamily="34" charset="-128"/>
                  <a:cs typeface="Calibri" pitchFamily="34" charset="0"/>
                </a:rPr>
                <a:t>What is a footprint? </a:t>
              </a:r>
              <a:endParaRPr lang="en-US" sz="2000" b="1" dirty="0">
                <a:solidFill>
                  <a:srgbClr val="D9D9D9"/>
                </a:solidFill>
                <a:latin typeface="Calibri" pitchFamily="34" charset="0"/>
                <a:ea typeface="ＭＳ Ｐゴシック" pitchFamily="34" charset="-128"/>
                <a:cs typeface="Calibri" pitchFamily="34" charset="0"/>
              </a:endParaRPr>
            </a:p>
          </p:txBody>
        </p:sp>
        <p:cxnSp>
          <p:nvCxnSpPr>
            <p:cNvPr id="10" name="Straight Connector 9"/>
            <p:cNvCxnSpPr/>
            <p:nvPr/>
          </p:nvCxnSpPr>
          <p:spPr>
            <a:xfrm flipV="1">
              <a:off x="-11113" y="871538"/>
              <a:ext cx="6985001" cy="0"/>
            </a:xfrm>
            <a:prstGeom prst="line">
              <a:avLst/>
            </a:prstGeom>
            <a:ln w="25400">
              <a:solidFill>
                <a:srgbClr val="A1BC74"/>
              </a:solidFill>
            </a:ln>
          </p:spPr>
          <p:style>
            <a:lnRef idx="1">
              <a:schemeClr val="accent1"/>
            </a:lnRef>
            <a:fillRef idx="0">
              <a:schemeClr val="accent1"/>
            </a:fillRef>
            <a:effectRef idx="0">
              <a:schemeClr val="accent1"/>
            </a:effectRef>
            <a:fontRef idx="minor">
              <a:schemeClr val="tx1"/>
            </a:fontRef>
          </p:style>
        </p:cxnSp>
        <p:pic>
          <p:nvPicPr>
            <p:cNvPr id="14" name="Picture 5"/>
            <p:cNvPicPr>
              <a:picLocks noChangeAspect="1" noChangeArrowheads="1"/>
            </p:cNvPicPr>
            <p:nvPr/>
          </p:nvPicPr>
          <p:blipFill>
            <a:blip r:embed="rId3" cstate="print"/>
            <a:srcRect/>
            <a:stretch>
              <a:fillRect/>
            </a:stretch>
          </p:blipFill>
          <p:spPr bwMode="auto">
            <a:xfrm>
              <a:off x="6461125" y="377825"/>
              <a:ext cx="201613" cy="484188"/>
            </a:xfrm>
            <a:prstGeom prst="rect">
              <a:avLst/>
            </a:prstGeom>
            <a:noFill/>
            <a:ln w="9525">
              <a:noFill/>
              <a:miter lim="800000"/>
              <a:headEnd/>
              <a:tailEnd/>
            </a:ln>
            <a:effectLst/>
          </p:spPr>
        </p:pic>
      </p:grpSp>
      <p:pic>
        <p:nvPicPr>
          <p:cNvPr id="16" name="Picture 15" descr="C:\Documents and Settings\Landcare\HailesK\Desktop\Website Upgrade\Bridgestone.jpg"/>
          <p:cNvPicPr/>
          <p:nvPr/>
        </p:nvPicPr>
        <p:blipFill>
          <a:blip r:embed="rId4" cstate="print"/>
          <a:srcRect/>
          <a:stretch>
            <a:fillRect/>
          </a:stretch>
        </p:blipFill>
        <p:spPr bwMode="auto">
          <a:xfrm>
            <a:off x="6331353" y="1481559"/>
            <a:ext cx="2536062" cy="4781329"/>
          </a:xfrm>
          <a:prstGeom prst="rect">
            <a:avLst/>
          </a:prstGeom>
          <a:noFill/>
          <a:ln w="9525">
            <a:noFill/>
            <a:miter lim="800000"/>
            <a:headEnd/>
            <a:tailEnd/>
          </a:ln>
        </p:spPr>
      </p:pic>
    </p:spTree>
    <p:extLst>
      <p:ext uri="{BB962C8B-B14F-4D97-AF65-F5344CB8AC3E}">
        <p14:creationId xmlns:p14="http://schemas.microsoft.com/office/powerpoint/2010/main" val="4036248465"/>
      </p:ext>
    </p:extLst>
  </p:cSld>
  <p:clrMapOvr>
    <a:masterClrMapping/>
  </p:clrMapOvr>
  <p:transition spd="med">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1830502296"/>
              </p:ext>
            </p:extLst>
          </p:nvPr>
        </p:nvGraphicFramePr>
        <p:xfrm>
          <a:off x="427689" y="1198880"/>
          <a:ext cx="8051801" cy="2865120"/>
        </p:xfrm>
        <a:graphic>
          <a:graphicData uri="http://schemas.openxmlformats.org/drawingml/2006/table">
            <a:tbl>
              <a:tblPr firstRow="1" bandRow="1">
                <a:tableStyleId>{5C22544A-7EE6-4342-B048-85BDC9FD1C3A}</a:tableStyleId>
              </a:tblPr>
              <a:tblGrid>
                <a:gridCol w="2836334"/>
                <a:gridCol w="1998133"/>
                <a:gridCol w="3217334"/>
              </a:tblGrid>
              <a:tr h="370840">
                <a:tc>
                  <a:txBody>
                    <a:bodyPr/>
                    <a:lstStyle/>
                    <a:p>
                      <a:pPr algn="ctr"/>
                      <a:r>
                        <a:rPr lang="en-NZ" dirty="0" smtClean="0">
                          <a:solidFill>
                            <a:schemeClr val="bg1"/>
                          </a:solidFill>
                        </a:rPr>
                        <a:t>Greenhouse gas</a:t>
                      </a:r>
                      <a:endParaRPr lang="en-NZ" dirty="0">
                        <a:solidFill>
                          <a:schemeClr val="bg1"/>
                        </a:solidFill>
                      </a:endParaRPr>
                    </a:p>
                  </a:txBody>
                  <a:tcPr>
                    <a:solidFill>
                      <a:schemeClr val="accent3">
                        <a:lumMod val="75000"/>
                      </a:schemeClr>
                    </a:solidFill>
                  </a:tcPr>
                </a:tc>
                <a:tc>
                  <a:txBody>
                    <a:bodyPr/>
                    <a:lstStyle/>
                    <a:p>
                      <a:pPr algn="ctr"/>
                      <a:r>
                        <a:rPr lang="en-NZ" dirty="0" smtClean="0">
                          <a:solidFill>
                            <a:schemeClr val="bg1"/>
                          </a:solidFill>
                        </a:rPr>
                        <a:t>Global Warming Potential</a:t>
                      </a:r>
                      <a:endParaRPr lang="en-NZ" dirty="0">
                        <a:solidFill>
                          <a:schemeClr val="bg1"/>
                        </a:solidFill>
                      </a:endParaRPr>
                    </a:p>
                  </a:txBody>
                  <a:tcPr>
                    <a:solidFill>
                      <a:schemeClr val="accent3">
                        <a:lumMod val="75000"/>
                      </a:schemeClr>
                    </a:solidFill>
                  </a:tcPr>
                </a:tc>
                <a:tc>
                  <a:txBody>
                    <a:bodyPr/>
                    <a:lstStyle/>
                    <a:p>
                      <a:pPr algn="ctr"/>
                      <a:r>
                        <a:rPr lang="en-NZ" dirty="0" smtClean="0">
                          <a:solidFill>
                            <a:schemeClr val="bg1"/>
                          </a:solidFill>
                        </a:rPr>
                        <a:t>Main</a:t>
                      </a:r>
                      <a:r>
                        <a:rPr lang="en-NZ" baseline="0" dirty="0" smtClean="0">
                          <a:solidFill>
                            <a:schemeClr val="bg1"/>
                          </a:solidFill>
                        </a:rPr>
                        <a:t> emissions source</a:t>
                      </a:r>
                      <a:endParaRPr lang="en-NZ" dirty="0">
                        <a:solidFill>
                          <a:schemeClr val="bg1"/>
                        </a:solidFill>
                      </a:endParaRPr>
                    </a:p>
                  </a:txBody>
                  <a:tcPr>
                    <a:solidFill>
                      <a:schemeClr val="accent3">
                        <a:lumMod val="75000"/>
                      </a:schemeClr>
                    </a:solidFill>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800" dirty="0" smtClean="0"/>
                        <a:t>Carbon dioxide CO</a:t>
                      </a:r>
                      <a:r>
                        <a:rPr lang="en-GB" sz="1800" baseline="-25000" dirty="0" smtClean="0"/>
                        <a:t>2</a:t>
                      </a:r>
                    </a:p>
                  </a:txBody>
                  <a:tcPr>
                    <a:solidFill>
                      <a:schemeClr val="accent3">
                        <a:lumMod val="20000"/>
                        <a:lumOff val="80000"/>
                      </a:schemeClr>
                    </a:solidFill>
                  </a:tcPr>
                </a:tc>
                <a:tc>
                  <a:txBody>
                    <a:bodyPr/>
                    <a:lstStyle/>
                    <a:p>
                      <a:pPr algn="ctr"/>
                      <a:r>
                        <a:rPr lang="en-NZ" dirty="0" smtClean="0"/>
                        <a:t>1</a:t>
                      </a:r>
                      <a:endParaRPr lang="en-NZ" dirty="0"/>
                    </a:p>
                  </a:txBody>
                  <a:tcPr>
                    <a:solidFill>
                      <a:schemeClr val="accent3">
                        <a:lumMod val="20000"/>
                        <a:lumOff val="80000"/>
                      </a:schemeClr>
                    </a:solidFill>
                  </a:tcPr>
                </a:tc>
                <a:tc>
                  <a:txBody>
                    <a:bodyPr/>
                    <a:lstStyle/>
                    <a:p>
                      <a:r>
                        <a:rPr lang="en-NZ" dirty="0" smtClean="0"/>
                        <a:t>Fossil</a:t>
                      </a:r>
                      <a:r>
                        <a:rPr lang="en-NZ" baseline="0" dirty="0" smtClean="0"/>
                        <a:t> fuel use</a:t>
                      </a:r>
                      <a:endParaRPr lang="en-NZ" dirty="0"/>
                    </a:p>
                  </a:txBody>
                  <a:tcPr>
                    <a:solidFill>
                      <a:schemeClr val="accent3">
                        <a:lumMod val="20000"/>
                        <a:lumOff val="80000"/>
                      </a:schemeClr>
                    </a:solidFill>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800" dirty="0" smtClean="0"/>
                        <a:t>Methane CH</a:t>
                      </a:r>
                      <a:r>
                        <a:rPr lang="en-GB" sz="1800" baseline="-25000" dirty="0" smtClean="0"/>
                        <a:t>4</a:t>
                      </a:r>
                    </a:p>
                  </a:txBody>
                  <a:tcPr>
                    <a:solidFill>
                      <a:schemeClr val="accent3">
                        <a:lumMod val="20000"/>
                        <a:lumOff val="80000"/>
                      </a:schemeClr>
                    </a:solidFill>
                  </a:tcPr>
                </a:tc>
                <a:tc>
                  <a:txBody>
                    <a:bodyPr/>
                    <a:lstStyle/>
                    <a:p>
                      <a:pPr algn="ctr"/>
                      <a:r>
                        <a:rPr lang="en-NZ" dirty="0" smtClean="0"/>
                        <a:t>21</a:t>
                      </a:r>
                      <a:endParaRPr lang="en-NZ" dirty="0"/>
                    </a:p>
                  </a:txBody>
                  <a:tcPr>
                    <a:solidFill>
                      <a:schemeClr val="accent3">
                        <a:lumMod val="20000"/>
                        <a:lumOff val="80000"/>
                      </a:schemeClr>
                    </a:solidFill>
                  </a:tcPr>
                </a:tc>
                <a:tc>
                  <a:txBody>
                    <a:bodyPr/>
                    <a:lstStyle/>
                    <a:p>
                      <a:r>
                        <a:rPr lang="en-NZ" dirty="0" smtClean="0"/>
                        <a:t>Ruminant animals and waste</a:t>
                      </a:r>
                      <a:endParaRPr lang="en-NZ" dirty="0"/>
                    </a:p>
                  </a:txBody>
                  <a:tcPr>
                    <a:solidFill>
                      <a:schemeClr val="accent3">
                        <a:lumMod val="20000"/>
                        <a:lumOff val="80000"/>
                      </a:schemeClr>
                    </a:solidFill>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800" dirty="0" smtClean="0"/>
                        <a:t>Nitrous oxide N</a:t>
                      </a:r>
                      <a:r>
                        <a:rPr lang="en-GB" sz="1800" baseline="-25000" dirty="0" smtClean="0"/>
                        <a:t>2</a:t>
                      </a:r>
                      <a:r>
                        <a:rPr lang="en-GB" sz="1800" dirty="0" smtClean="0"/>
                        <a:t>O</a:t>
                      </a:r>
                    </a:p>
                  </a:txBody>
                  <a:tcPr>
                    <a:solidFill>
                      <a:schemeClr val="accent3">
                        <a:lumMod val="20000"/>
                        <a:lumOff val="80000"/>
                      </a:schemeClr>
                    </a:solidFill>
                  </a:tcPr>
                </a:tc>
                <a:tc>
                  <a:txBody>
                    <a:bodyPr/>
                    <a:lstStyle/>
                    <a:p>
                      <a:pPr algn="ctr"/>
                      <a:r>
                        <a:rPr lang="en-NZ" dirty="0" smtClean="0"/>
                        <a:t>310</a:t>
                      </a:r>
                      <a:endParaRPr lang="en-NZ" dirty="0"/>
                    </a:p>
                  </a:txBody>
                  <a:tcPr>
                    <a:solidFill>
                      <a:schemeClr val="accent3">
                        <a:lumMod val="20000"/>
                        <a:lumOff val="80000"/>
                      </a:schemeClr>
                    </a:solidFill>
                  </a:tcPr>
                </a:tc>
                <a:tc>
                  <a:txBody>
                    <a:bodyPr/>
                    <a:lstStyle/>
                    <a:p>
                      <a:r>
                        <a:rPr lang="en-NZ" dirty="0" smtClean="0"/>
                        <a:t>Agriculture</a:t>
                      </a:r>
                      <a:endParaRPr lang="en-NZ" dirty="0"/>
                    </a:p>
                  </a:txBody>
                  <a:tcPr>
                    <a:solidFill>
                      <a:schemeClr val="accent3">
                        <a:lumMod val="20000"/>
                        <a:lumOff val="80000"/>
                      </a:schemeClr>
                    </a:solidFill>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800" dirty="0" err="1" smtClean="0"/>
                        <a:t>Hydrofluorocarbons</a:t>
                      </a:r>
                      <a:r>
                        <a:rPr lang="en-GB" sz="1800" dirty="0" smtClean="0"/>
                        <a:t> HFCs</a:t>
                      </a:r>
                    </a:p>
                  </a:txBody>
                  <a:tcPr>
                    <a:solidFill>
                      <a:schemeClr val="accent3">
                        <a:lumMod val="20000"/>
                        <a:lumOff val="80000"/>
                      </a:schemeClr>
                    </a:solidFill>
                  </a:tcPr>
                </a:tc>
                <a:tc>
                  <a:txBody>
                    <a:bodyPr/>
                    <a:lstStyle/>
                    <a:p>
                      <a:pPr algn="ctr"/>
                      <a:r>
                        <a:rPr lang="en-NZ" dirty="0" smtClean="0"/>
                        <a:t>1,300-11,700</a:t>
                      </a:r>
                      <a:endParaRPr lang="en-NZ" dirty="0"/>
                    </a:p>
                  </a:txBody>
                  <a:tcPr>
                    <a:solidFill>
                      <a:schemeClr val="accent3">
                        <a:lumMod val="20000"/>
                        <a:lumOff val="80000"/>
                      </a:schemeClr>
                    </a:solidFill>
                  </a:tcPr>
                </a:tc>
                <a:tc>
                  <a:txBody>
                    <a:bodyPr/>
                    <a:lstStyle/>
                    <a:p>
                      <a:r>
                        <a:rPr lang="en-NZ" dirty="0" smtClean="0"/>
                        <a:t>Refrigerants</a:t>
                      </a:r>
                      <a:endParaRPr lang="en-NZ" dirty="0"/>
                    </a:p>
                  </a:txBody>
                  <a:tcPr>
                    <a:solidFill>
                      <a:schemeClr val="accent3">
                        <a:lumMod val="20000"/>
                        <a:lumOff val="80000"/>
                      </a:schemeClr>
                    </a:solidFill>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800" dirty="0" err="1" smtClean="0"/>
                        <a:t>Perfluorocarbons</a:t>
                      </a:r>
                      <a:r>
                        <a:rPr lang="en-GB" sz="1800" dirty="0" smtClean="0"/>
                        <a:t> PFCs</a:t>
                      </a:r>
                    </a:p>
                  </a:txBody>
                  <a:tcPr>
                    <a:solidFill>
                      <a:schemeClr val="accent3">
                        <a:lumMod val="20000"/>
                        <a:lumOff val="80000"/>
                      </a:schemeClr>
                    </a:solidFill>
                  </a:tcPr>
                </a:tc>
                <a:tc>
                  <a:txBody>
                    <a:bodyPr/>
                    <a:lstStyle/>
                    <a:p>
                      <a:pPr algn="ctr"/>
                      <a:r>
                        <a:rPr lang="en-NZ" dirty="0" smtClean="0"/>
                        <a:t>6,500 -9,200</a:t>
                      </a:r>
                      <a:endParaRPr lang="en-NZ" dirty="0"/>
                    </a:p>
                  </a:txBody>
                  <a:tcPr>
                    <a:solidFill>
                      <a:schemeClr val="accent3">
                        <a:lumMod val="20000"/>
                        <a:lumOff val="80000"/>
                      </a:schemeClr>
                    </a:solidFill>
                  </a:tcPr>
                </a:tc>
                <a:tc>
                  <a:txBody>
                    <a:bodyPr/>
                    <a:lstStyle/>
                    <a:p>
                      <a:r>
                        <a:rPr lang="en-NZ" dirty="0" smtClean="0"/>
                        <a:t>Aluminium production</a:t>
                      </a:r>
                      <a:endParaRPr lang="en-NZ" dirty="0"/>
                    </a:p>
                  </a:txBody>
                  <a:tcPr>
                    <a:solidFill>
                      <a:schemeClr val="accent3">
                        <a:lumMod val="20000"/>
                        <a:lumOff val="80000"/>
                      </a:schemeClr>
                    </a:solidFill>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800" dirty="0" smtClean="0"/>
                        <a:t>Sulphur hexafluoride SF</a:t>
                      </a:r>
                      <a:r>
                        <a:rPr lang="en-GB" sz="1800" baseline="-25000" dirty="0" smtClean="0"/>
                        <a:t>6</a:t>
                      </a:r>
                    </a:p>
                  </a:txBody>
                  <a:tcPr>
                    <a:solidFill>
                      <a:schemeClr val="accent3">
                        <a:lumMod val="20000"/>
                        <a:lumOff val="80000"/>
                      </a:schemeClr>
                    </a:solidFill>
                  </a:tcPr>
                </a:tc>
                <a:tc>
                  <a:txBody>
                    <a:bodyPr/>
                    <a:lstStyle/>
                    <a:p>
                      <a:pPr algn="ctr"/>
                      <a:r>
                        <a:rPr lang="en-NZ" dirty="0" smtClean="0"/>
                        <a:t>23,900</a:t>
                      </a:r>
                      <a:endParaRPr lang="en-NZ" dirty="0"/>
                    </a:p>
                  </a:txBody>
                  <a:tcPr>
                    <a:solidFill>
                      <a:schemeClr val="accent3">
                        <a:lumMod val="20000"/>
                        <a:lumOff val="80000"/>
                      </a:schemeClr>
                    </a:solidFill>
                  </a:tcPr>
                </a:tc>
                <a:tc>
                  <a:txBody>
                    <a:bodyPr/>
                    <a:lstStyle/>
                    <a:p>
                      <a:r>
                        <a:rPr lang="en-NZ" dirty="0" smtClean="0"/>
                        <a:t>Electricity industry</a:t>
                      </a:r>
                      <a:endParaRPr lang="en-NZ" dirty="0"/>
                    </a:p>
                  </a:txBody>
                  <a:tcPr>
                    <a:solidFill>
                      <a:schemeClr val="accent3">
                        <a:lumMod val="20000"/>
                        <a:lumOff val="80000"/>
                      </a:schemeClr>
                    </a:solidFill>
                  </a:tcPr>
                </a:tc>
              </a:tr>
            </a:tbl>
          </a:graphicData>
        </a:graphic>
      </p:graphicFrame>
      <p:grpSp>
        <p:nvGrpSpPr>
          <p:cNvPr id="3" name="Group 2"/>
          <p:cNvGrpSpPr/>
          <p:nvPr/>
        </p:nvGrpSpPr>
        <p:grpSpPr>
          <a:xfrm>
            <a:off x="361950" y="4254817"/>
            <a:ext cx="8117540" cy="2303463"/>
            <a:chOff x="196850" y="4368800"/>
            <a:chExt cx="8282640" cy="2303463"/>
          </a:xfrm>
        </p:grpSpPr>
        <p:pic>
          <p:nvPicPr>
            <p:cNvPr id="4" name="Picture 4" descr="http://www.ecoagri.biz/uploadedImages/EcoAgriBiz/EcoAgri_Articles/0802EABrumen.jpg"/>
            <p:cNvPicPr>
              <a:picLocks noChangeAspect="1" noChangeArrowheads="1"/>
            </p:cNvPicPr>
            <p:nvPr/>
          </p:nvPicPr>
          <p:blipFill>
            <a:blip r:embed="rId2" cstate="print"/>
            <a:srcRect/>
            <a:stretch>
              <a:fillRect/>
            </a:stretch>
          </p:blipFill>
          <p:spPr bwMode="auto">
            <a:xfrm>
              <a:off x="3255019" y="4368800"/>
              <a:ext cx="3111500" cy="2251654"/>
            </a:xfrm>
            <a:prstGeom prst="rect">
              <a:avLst/>
            </a:prstGeom>
            <a:noFill/>
            <a:ln w="9525">
              <a:solidFill>
                <a:schemeClr val="accent3">
                  <a:lumMod val="75000"/>
                </a:schemeClr>
              </a:solidFill>
              <a:miter lim="800000"/>
              <a:headEnd/>
              <a:tailEnd/>
            </a:ln>
          </p:spPr>
        </p:pic>
        <p:pic>
          <p:nvPicPr>
            <p:cNvPr id="5" name="Picture 8" descr="http://www.nactso.gov.uk/images/fertiliser.jpg"/>
            <p:cNvPicPr>
              <a:picLocks noChangeAspect="1" noChangeArrowheads="1"/>
            </p:cNvPicPr>
            <p:nvPr/>
          </p:nvPicPr>
          <p:blipFill>
            <a:blip r:embed="rId3" cstate="print"/>
            <a:srcRect/>
            <a:stretch>
              <a:fillRect/>
            </a:stretch>
          </p:blipFill>
          <p:spPr bwMode="auto">
            <a:xfrm>
              <a:off x="6358590" y="4368800"/>
              <a:ext cx="2120900" cy="2251654"/>
            </a:xfrm>
            <a:prstGeom prst="rect">
              <a:avLst/>
            </a:prstGeom>
            <a:noFill/>
            <a:ln w="9525">
              <a:solidFill>
                <a:schemeClr val="accent3">
                  <a:lumMod val="75000"/>
                </a:schemeClr>
              </a:solidFill>
              <a:miter lim="800000"/>
              <a:headEnd/>
              <a:tailEnd/>
            </a:ln>
          </p:spPr>
        </p:pic>
        <p:pic>
          <p:nvPicPr>
            <p:cNvPr id="6" name="Picture 12" descr="http://farm2.static.flickr.com/1109/1213867142_f88651add9.jpg"/>
            <p:cNvPicPr>
              <a:picLocks noChangeAspect="1" noChangeArrowheads="1"/>
            </p:cNvPicPr>
            <p:nvPr/>
          </p:nvPicPr>
          <p:blipFill>
            <a:blip r:embed="rId4" cstate="print"/>
            <a:srcRect/>
            <a:stretch>
              <a:fillRect/>
            </a:stretch>
          </p:blipFill>
          <p:spPr bwMode="auto">
            <a:xfrm>
              <a:off x="196850" y="4368800"/>
              <a:ext cx="3071813" cy="2303463"/>
            </a:xfrm>
            <a:prstGeom prst="rect">
              <a:avLst/>
            </a:prstGeom>
            <a:noFill/>
            <a:ln w="9525">
              <a:solidFill>
                <a:schemeClr val="accent3">
                  <a:lumMod val="75000"/>
                </a:schemeClr>
              </a:solidFill>
              <a:miter lim="800000"/>
              <a:headEnd/>
              <a:tailEnd/>
            </a:ln>
          </p:spPr>
        </p:pic>
      </p:grpSp>
      <p:grpSp>
        <p:nvGrpSpPr>
          <p:cNvPr id="8" name="Group 7"/>
          <p:cNvGrpSpPr/>
          <p:nvPr/>
        </p:nvGrpSpPr>
        <p:grpSpPr>
          <a:xfrm>
            <a:off x="-11113" y="350838"/>
            <a:ext cx="6985001" cy="603250"/>
            <a:chOff x="-11113" y="350838"/>
            <a:chExt cx="6985001" cy="603250"/>
          </a:xfrm>
        </p:grpSpPr>
        <p:sp>
          <p:nvSpPr>
            <p:cNvPr id="9" name="Rectangle 8"/>
            <p:cNvSpPr/>
            <p:nvPr/>
          </p:nvSpPr>
          <p:spPr>
            <a:xfrm>
              <a:off x="0" y="350838"/>
              <a:ext cx="6973888" cy="603250"/>
            </a:xfrm>
            <a:prstGeom prst="rect">
              <a:avLst/>
            </a:prstGeom>
            <a:solidFill>
              <a:srgbClr val="517A23"/>
            </a:solidFill>
            <a:ln>
              <a:noFill/>
            </a:ln>
            <a:effectLst>
              <a:outerShdw blurRad="50800" dist="38100" dir="2700000" algn="tl" rotWithShape="0">
                <a:srgbClr val="000000">
                  <a:alpha val="43000"/>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NZ" dirty="0"/>
            </a:p>
          </p:txBody>
        </p:sp>
        <p:sp>
          <p:nvSpPr>
            <p:cNvPr id="10" name="Title 1"/>
            <p:cNvSpPr txBox="1">
              <a:spLocks/>
            </p:cNvSpPr>
            <p:nvPr/>
          </p:nvSpPr>
          <p:spPr bwMode="auto">
            <a:xfrm>
              <a:off x="250825" y="431800"/>
              <a:ext cx="5746750" cy="414338"/>
            </a:xfrm>
            <a:prstGeom prst="rect">
              <a:avLst/>
            </a:prstGeom>
            <a:noFill/>
            <a:ln w="9525">
              <a:noFill/>
              <a:miter lim="800000"/>
              <a:headEnd/>
              <a:tailEnd/>
            </a:ln>
          </p:spPr>
          <p:txBody>
            <a:bodyPr anchor="ctr"/>
            <a:lstStyle/>
            <a:p>
              <a:r>
                <a:rPr lang="en-US" sz="2000" b="1" dirty="0" smtClean="0">
                  <a:solidFill>
                    <a:schemeClr val="bg1"/>
                  </a:solidFill>
                  <a:latin typeface="Calibri" pitchFamily="34" charset="0"/>
                  <a:ea typeface="ＭＳ Ｐゴシック" pitchFamily="34" charset="-128"/>
                  <a:cs typeface="Calibri" pitchFamily="34" charset="0"/>
                </a:rPr>
                <a:t>Six greenhouse gases</a:t>
              </a:r>
              <a:endParaRPr lang="en-US" sz="2000" b="1" dirty="0">
                <a:solidFill>
                  <a:srgbClr val="D9D9D9"/>
                </a:solidFill>
                <a:latin typeface="Calibri" pitchFamily="34" charset="0"/>
                <a:ea typeface="ＭＳ Ｐゴシック" pitchFamily="34" charset="-128"/>
                <a:cs typeface="Calibri" pitchFamily="34" charset="0"/>
              </a:endParaRPr>
            </a:p>
          </p:txBody>
        </p:sp>
        <p:cxnSp>
          <p:nvCxnSpPr>
            <p:cNvPr id="11" name="Straight Connector 10"/>
            <p:cNvCxnSpPr/>
            <p:nvPr/>
          </p:nvCxnSpPr>
          <p:spPr>
            <a:xfrm flipV="1">
              <a:off x="-11113" y="871538"/>
              <a:ext cx="6985001" cy="0"/>
            </a:xfrm>
            <a:prstGeom prst="line">
              <a:avLst/>
            </a:prstGeom>
            <a:ln w="25400">
              <a:solidFill>
                <a:srgbClr val="A1BC74"/>
              </a:solidFill>
            </a:ln>
          </p:spPr>
          <p:style>
            <a:lnRef idx="1">
              <a:schemeClr val="accent1"/>
            </a:lnRef>
            <a:fillRef idx="0">
              <a:schemeClr val="accent1"/>
            </a:fillRef>
            <a:effectRef idx="0">
              <a:schemeClr val="accent1"/>
            </a:effectRef>
            <a:fontRef idx="minor">
              <a:schemeClr val="tx1"/>
            </a:fontRef>
          </p:style>
        </p:cxnSp>
        <p:pic>
          <p:nvPicPr>
            <p:cNvPr id="12" name="Picture 5"/>
            <p:cNvPicPr>
              <a:picLocks noChangeAspect="1" noChangeArrowheads="1"/>
            </p:cNvPicPr>
            <p:nvPr/>
          </p:nvPicPr>
          <p:blipFill>
            <a:blip r:embed="rId5" cstate="print"/>
            <a:srcRect/>
            <a:stretch>
              <a:fillRect/>
            </a:stretch>
          </p:blipFill>
          <p:spPr bwMode="auto">
            <a:xfrm>
              <a:off x="6461125" y="377825"/>
              <a:ext cx="201613" cy="484188"/>
            </a:xfrm>
            <a:prstGeom prst="rect">
              <a:avLst/>
            </a:prstGeom>
            <a:noFill/>
            <a:ln w="9525">
              <a:noFill/>
              <a:miter lim="800000"/>
              <a:headEnd/>
              <a:tailEnd/>
            </a:ln>
            <a:effectLst/>
          </p:spPr>
        </p:pic>
      </p:grpSp>
    </p:spTree>
    <p:extLst>
      <p:ext uri="{BB962C8B-B14F-4D97-AF65-F5344CB8AC3E}">
        <p14:creationId xmlns:p14="http://schemas.microsoft.com/office/powerpoint/2010/main" val="518682376"/>
      </p:ext>
    </p:extLst>
  </p:cSld>
  <p:clrMapOvr>
    <a:masterClrMapping/>
  </p:clrMapOvr>
  <p:transition spd="med">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9"/>
          <p:cNvSpPr>
            <a:spLocks noChangeArrowheads="1"/>
          </p:cNvSpPr>
          <p:nvPr/>
        </p:nvSpPr>
        <p:spPr bwMode="auto">
          <a:xfrm>
            <a:off x="4002088" y="1341438"/>
            <a:ext cx="3259137" cy="1611312"/>
          </a:xfrm>
          <a:prstGeom prst="rect">
            <a:avLst/>
          </a:prstGeom>
          <a:noFill/>
          <a:ln w="9525">
            <a:noFill/>
            <a:miter lim="800000"/>
            <a:headEnd/>
            <a:tailEnd/>
          </a:ln>
        </p:spPr>
        <p:txBody>
          <a:bodyPr/>
          <a:lstStyle/>
          <a:p>
            <a:pPr marL="342900" indent="-342900" algn="l">
              <a:lnSpc>
                <a:spcPct val="80000"/>
              </a:lnSpc>
              <a:spcBef>
                <a:spcPct val="20000"/>
              </a:spcBef>
            </a:pPr>
            <a:r>
              <a:rPr lang="en-US" dirty="0"/>
              <a:t>	</a:t>
            </a:r>
            <a:r>
              <a:rPr lang="en-US" b="1" dirty="0">
                <a:solidFill>
                  <a:schemeClr val="accent3">
                    <a:lumMod val="75000"/>
                  </a:schemeClr>
                </a:solidFill>
              </a:rPr>
              <a:t>Scope 1</a:t>
            </a:r>
            <a:r>
              <a:rPr lang="en-US" dirty="0">
                <a:solidFill>
                  <a:schemeClr val="accent3">
                    <a:lumMod val="75000"/>
                  </a:schemeClr>
                </a:solidFill>
              </a:rPr>
              <a:t> </a:t>
            </a:r>
            <a:r>
              <a:rPr lang="en-US" b="1" dirty="0">
                <a:solidFill>
                  <a:schemeClr val="accent3">
                    <a:lumMod val="75000"/>
                  </a:schemeClr>
                </a:solidFill>
              </a:rPr>
              <a:t>emissions</a:t>
            </a:r>
          </a:p>
          <a:p>
            <a:pPr marL="342900" indent="-342900" algn="l">
              <a:lnSpc>
                <a:spcPct val="80000"/>
              </a:lnSpc>
              <a:spcBef>
                <a:spcPct val="20000"/>
              </a:spcBef>
            </a:pPr>
            <a:r>
              <a:rPr lang="en-US" dirty="0"/>
              <a:t>	Fuel (petrol, diesel), coal, gas, process emissions from sources owned or controlled by company, e.g. boilers, vehicle fleet</a:t>
            </a:r>
          </a:p>
        </p:txBody>
      </p:sp>
      <p:sp>
        <p:nvSpPr>
          <p:cNvPr id="4" name="Line 12"/>
          <p:cNvSpPr>
            <a:spLocks noChangeShapeType="1"/>
          </p:cNvSpPr>
          <p:nvPr/>
        </p:nvSpPr>
        <p:spPr bwMode="auto">
          <a:xfrm>
            <a:off x="3132138" y="1822450"/>
            <a:ext cx="952500" cy="0"/>
          </a:xfrm>
          <a:prstGeom prst="line">
            <a:avLst/>
          </a:prstGeom>
          <a:noFill/>
          <a:ln w="57150">
            <a:solidFill>
              <a:schemeClr val="accent3">
                <a:lumMod val="75000"/>
              </a:schemeClr>
            </a:solidFill>
            <a:round/>
            <a:headEnd/>
            <a:tailEnd type="triangle" w="med" len="med"/>
          </a:ln>
        </p:spPr>
        <p:txBody>
          <a:bodyPr>
            <a:spAutoFit/>
          </a:bodyPr>
          <a:lstStyle/>
          <a:p>
            <a:endParaRPr lang="en-NZ"/>
          </a:p>
        </p:txBody>
      </p:sp>
      <p:sp>
        <p:nvSpPr>
          <p:cNvPr id="6" name="Rectangle 10"/>
          <p:cNvSpPr>
            <a:spLocks noChangeArrowheads="1"/>
          </p:cNvSpPr>
          <p:nvPr/>
        </p:nvSpPr>
        <p:spPr bwMode="auto">
          <a:xfrm>
            <a:off x="4002088" y="3370263"/>
            <a:ext cx="2798762" cy="695325"/>
          </a:xfrm>
          <a:prstGeom prst="rect">
            <a:avLst/>
          </a:prstGeom>
          <a:noFill/>
          <a:ln w="9525">
            <a:noFill/>
            <a:miter lim="800000"/>
            <a:headEnd/>
            <a:tailEnd/>
          </a:ln>
        </p:spPr>
        <p:txBody>
          <a:bodyPr/>
          <a:lstStyle/>
          <a:p>
            <a:pPr marL="342900" indent="-342900" algn="l">
              <a:lnSpc>
                <a:spcPct val="80000"/>
              </a:lnSpc>
              <a:spcBef>
                <a:spcPct val="20000"/>
              </a:spcBef>
            </a:pPr>
            <a:r>
              <a:rPr lang="en-US" sz="1400" dirty="0">
                <a:solidFill>
                  <a:schemeClr val="accent2"/>
                </a:solidFill>
              </a:rPr>
              <a:t>	</a:t>
            </a:r>
            <a:r>
              <a:rPr lang="en-US" b="1" dirty="0">
                <a:solidFill>
                  <a:schemeClr val="accent3">
                    <a:lumMod val="75000"/>
                  </a:schemeClr>
                </a:solidFill>
              </a:rPr>
              <a:t>Scope 2</a:t>
            </a:r>
            <a:r>
              <a:rPr lang="en-US" dirty="0">
                <a:solidFill>
                  <a:schemeClr val="accent3">
                    <a:lumMod val="75000"/>
                  </a:schemeClr>
                </a:solidFill>
              </a:rPr>
              <a:t> </a:t>
            </a:r>
            <a:r>
              <a:rPr lang="en-US" b="1" dirty="0">
                <a:solidFill>
                  <a:schemeClr val="accent3">
                    <a:lumMod val="75000"/>
                  </a:schemeClr>
                </a:solidFill>
              </a:rPr>
              <a:t>emissions</a:t>
            </a:r>
          </a:p>
          <a:p>
            <a:pPr marL="342900" indent="-342900" algn="l">
              <a:lnSpc>
                <a:spcPct val="80000"/>
              </a:lnSpc>
              <a:spcBef>
                <a:spcPct val="20000"/>
              </a:spcBef>
            </a:pPr>
            <a:r>
              <a:rPr lang="en-US" dirty="0"/>
              <a:t>	Purchased electricity, heat and steam</a:t>
            </a:r>
          </a:p>
        </p:txBody>
      </p:sp>
      <p:sp>
        <p:nvSpPr>
          <p:cNvPr id="7" name="Line 13"/>
          <p:cNvSpPr>
            <a:spLocks noChangeShapeType="1"/>
          </p:cNvSpPr>
          <p:nvPr/>
        </p:nvSpPr>
        <p:spPr bwMode="auto">
          <a:xfrm>
            <a:off x="3132138" y="3649663"/>
            <a:ext cx="952500" cy="0"/>
          </a:xfrm>
          <a:prstGeom prst="line">
            <a:avLst/>
          </a:prstGeom>
          <a:noFill/>
          <a:ln w="57150">
            <a:solidFill>
              <a:schemeClr val="accent3">
                <a:lumMod val="75000"/>
              </a:schemeClr>
            </a:solidFill>
            <a:round/>
            <a:headEnd/>
            <a:tailEnd type="triangle" w="med" len="med"/>
          </a:ln>
        </p:spPr>
        <p:txBody>
          <a:bodyPr>
            <a:spAutoFit/>
          </a:bodyPr>
          <a:lstStyle/>
          <a:p>
            <a:endParaRPr lang="en-NZ"/>
          </a:p>
        </p:txBody>
      </p:sp>
      <p:grpSp>
        <p:nvGrpSpPr>
          <p:cNvPr id="17" name="Group 16"/>
          <p:cNvGrpSpPr/>
          <p:nvPr/>
        </p:nvGrpSpPr>
        <p:grpSpPr>
          <a:xfrm>
            <a:off x="1692275" y="1438275"/>
            <a:ext cx="1262063" cy="4706938"/>
            <a:chOff x="1692275" y="1438275"/>
            <a:chExt cx="1262063" cy="4706938"/>
          </a:xfrm>
        </p:grpSpPr>
        <p:pic>
          <p:nvPicPr>
            <p:cNvPr id="2" name="Picture 6" descr="stack2-copy-733385"/>
            <p:cNvPicPr>
              <a:picLocks noChangeAspect="1" noChangeArrowheads="1"/>
            </p:cNvPicPr>
            <p:nvPr/>
          </p:nvPicPr>
          <p:blipFill>
            <a:blip r:embed="rId2" cstate="print"/>
            <a:srcRect/>
            <a:stretch>
              <a:fillRect/>
            </a:stretch>
          </p:blipFill>
          <p:spPr bwMode="auto">
            <a:xfrm>
              <a:off x="1717674" y="1438275"/>
              <a:ext cx="1236663" cy="814388"/>
            </a:xfrm>
            <a:prstGeom prst="rect">
              <a:avLst/>
            </a:prstGeom>
            <a:noFill/>
            <a:ln w="9525">
              <a:noFill/>
              <a:miter lim="800000"/>
              <a:headEnd/>
              <a:tailEnd/>
            </a:ln>
          </p:spPr>
        </p:pic>
        <p:pic>
          <p:nvPicPr>
            <p:cNvPr id="5" name="Picture 7" descr="326973761_bc2b20b1c0_o"/>
            <p:cNvPicPr>
              <a:picLocks noChangeAspect="1" noChangeArrowheads="1"/>
            </p:cNvPicPr>
            <p:nvPr/>
          </p:nvPicPr>
          <p:blipFill>
            <a:blip r:embed="rId3" cstate="print"/>
            <a:srcRect/>
            <a:stretch>
              <a:fillRect/>
            </a:stretch>
          </p:blipFill>
          <p:spPr bwMode="auto">
            <a:xfrm>
              <a:off x="1712913" y="2300288"/>
              <a:ext cx="1241425" cy="2098675"/>
            </a:xfrm>
            <a:prstGeom prst="rect">
              <a:avLst/>
            </a:prstGeom>
            <a:noFill/>
            <a:ln w="9525">
              <a:noFill/>
              <a:miter lim="800000"/>
              <a:headEnd/>
              <a:tailEnd/>
            </a:ln>
          </p:spPr>
        </p:pic>
        <p:pic>
          <p:nvPicPr>
            <p:cNvPr id="8" name="Picture 8" descr="74037387">
              <a:hlinkClick r:id="rId4"/>
            </p:cNvPr>
            <p:cNvPicPr>
              <a:picLocks noChangeAspect="1" noChangeArrowheads="1"/>
            </p:cNvPicPr>
            <p:nvPr/>
          </p:nvPicPr>
          <p:blipFill>
            <a:blip r:embed="rId5" cstate="print"/>
            <a:srcRect/>
            <a:stretch>
              <a:fillRect/>
            </a:stretch>
          </p:blipFill>
          <p:spPr bwMode="auto">
            <a:xfrm>
              <a:off x="1692275" y="4448175"/>
              <a:ext cx="1244600" cy="1697038"/>
            </a:xfrm>
            <a:prstGeom prst="rect">
              <a:avLst/>
            </a:prstGeom>
            <a:noFill/>
            <a:ln w="9525">
              <a:noFill/>
              <a:miter lim="800000"/>
              <a:headEnd/>
              <a:tailEnd/>
            </a:ln>
          </p:spPr>
        </p:pic>
      </p:grpSp>
      <p:sp>
        <p:nvSpPr>
          <p:cNvPr id="9" name="Rectangle 11"/>
          <p:cNvSpPr>
            <a:spLocks noChangeArrowheads="1"/>
          </p:cNvSpPr>
          <p:nvPr/>
        </p:nvSpPr>
        <p:spPr bwMode="auto">
          <a:xfrm>
            <a:off x="4002088" y="4786313"/>
            <a:ext cx="2946400" cy="695325"/>
          </a:xfrm>
          <a:prstGeom prst="rect">
            <a:avLst/>
          </a:prstGeom>
          <a:noFill/>
          <a:ln w="9525">
            <a:noFill/>
            <a:miter lim="800000"/>
            <a:headEnd/>
            <a:tailEnd/>
          </a:ln>
        </p:spPr>
        <p:txBody>
          <a:bodyPr/>
          <a:lstStyle/>
          <a:p>
            <a:pPr marL="342900" indent="-342900" algn="l">
              <a:lnSpc>
                <a:spcPct val="80000"/>
              </a:lnSpc>
              <a:spcBef>
                <a:spcPct val="20000"/>
              </a:spcBef>
            </a:pPr>
            <a:r>
              <a:rPr lang="en-US" sz="1400" dirty="0">
                <a:solidFill>
                  <a:schemeClr val="accent3">
                    <a:lumMod val="75000"/>
                  </a:schemeClr>
                </a:solidFill>
              </a:rPr>
              <a:t>	</a:t>
            </a:r>
            <a:r>
              <a:rPr lang="en-US" b="1" dirty="0">
                <a:solidFill>
                  <a:schemeClr val="accent3">
                    <a:lumMod val="75000"/>
                  </a:schemeClr>
                </a:solidFill>
              </a:rPr>
              <a:t>Scope 3</a:t>
            </a:r>
            <a:r>
              <a:rPr lang="en-US" dirty="0">
                <a:solidFill>
                  <a:schemeClr val="accent3">
                    <a:lumMod val="75000"/>
                  </a:schemeClr>
                </a:solidFill>
              </a:rPr>
              <a:t> </a:t>
            </a:r>
            <a:r>
              <a:rPr lang="en-US" b="1" dirty="0">
                <a:solidFill>
                  <a:schemeClr val="accent3">
                    <a:lumMod val="75000"/>
                  </a:schemeClr>
                </a:solidFill>
              </a:rPr>
              <a:t>emissions</a:t>
            </a:r>
          </a:p>
          <a:p>
            <a:pPr marL="342900" indent="-342900" algn="l">
              <a:lnSpc>
                <a:spcPct val="80000"/>
              </a:lnSpc>
              <a:spcBef>
                <a:spcPct val="20000"/>
              </a:spcBef>
            </a:pPr>
            <a:r>
              <a:rPr lang="en-US" dirty="0"/>
              <a:t>	Contractors, business travel (air travel, trains, coaches, taxis, rental cars), couriers, freight, waste to landfill</a:t>
            </a:r>
          </a:p>
        </p:txBody>
      </p:sp>
      <p:sp>
        <p:nvSpPr>
          <p:cNvPr id="10" name="Line 14"/>
          <p:cNvSpPr>
            <a:spLocks noChangeShapeType="1"/>
          </p:cNvSpPr>
          <p:nvPr/>
        </p:nvSpPr>
        <p:spPr bwMode="auto">
          <a:xfrm>
            <a:off x="3132138" y="5318125"/>
            <a:ext cx="952500" cy="0"/>
          </a:xfrm>
          <a:prstGeom prst="line">
            <a:avLst/>
          </a:prstGeom>
          <a:noFill/>
          <a:ln w="57150">
            <a:solidFill>
              <a:schemeClr val="accent3">
                <a:lumMod val="75000"/>
              </a:schemeClr>
            </a:solidFill>
            <a:round/>
            <a:headEnd/>
            <a:tailEnd type="triangle" w="med" len="med"/>
          </a:ln>
        </p:spPr>
        <p:txBody>
          <a:bodyPr>
            <a:spAutoFit/>
          </a:bodyPr>
          <a:lstStyle/>
          <a:p>
            <a:endParaRPr lang="en-NZ"/>
          </a:p>
        </p:txBody>
      </p:sp>
      <p:grpSp>
        <p:nvGrpSpPr>
          <p:cNvPr id="12" name="Group 11"/>
          <p:cNvGrpSpPr/>
          <p:nvPr/>
        </p:nvGrpSpPr>
        <p:grpSpPr>
          <a:xfrm>
            <a:off x="-11113" y="350838"/>
            <a:ext cx="6985001" cy="603250"/>
            <a:chOff x="-11113" y="350838"/>
            <a:chExt cx="6985001" cy="603250"/>
          </a:xfrm>
        </p:grpSpPr>
        <p:sp>
          <p:nvSpPr>
            <p:cNvPr id="13" name="Rectangle 12"/>
            <p:cNvSpPr/>
            <p:nvPr/>
          </p:nvSpPr>
          <p:spPr>
            <a:xfrm>
              <a:off x="0" y="350838"/>
              <a:ext cx="6973888" cy="603250"/>
            </a:xfrm>
            <a:prstGeom prst="rect">
              <a:avLst/>
            </a:prstGeom>
            <a:solidFill>
              <a:srgbClr val="517A23"/>
            </a:solidFill>
            <a:ln>
              <a:noFill/>
            </a:ln>
            <a:effectLst>
              <a:outerShdw blurRad="50800" dist="38100" dir="2700000" algn="tl" rotWithShape="0">
                <a:srgbClr val="000000">
                  <a:alpha val="43000"/>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NZ" dirty="0"/>
            </a:p>
          </p:txBody>
        </p:sp>
        <p:sp>
          <p:nvSpPr>
            <p:cNvPr id="14" name="Title 1"/>
            <p:cNvSpPr txBox="1">
              <a:spLocks/>
            </p:cNvSpPr>
            <p:nvPr/>
          </p:nvSpPr>
          <p:spPr bwMode="auto">
            <a:xfrm>
              <a:off x="250825" y="431800"/>
              <a:ext cx="5746750" cy="414338"/>
            </a:xfrm>
            <a:prstGeom prst="rect">
              <a:avLst/>
            </a:prstGeom>
            <a:noFill/>
            <a:ln w="9525">
              <a:noFill/>
              <a:miter lim="800000"/>
              <a:headEnd/>
              <a:tailEnd/>
            </a:ln>
          </p:spPr>
          <p:txBody>
            <a:bodyPr anchor="ctr"/>
            <a:lstStyle/>
            <a:p>
              <a:r>
                <a:rPr lang="en-US" sz="2000" b="1" dirty="0" smtClean="0">
                  <a:solidFill>
                    <a:schemeClr val="bg1"/>
                  </a:solidFill>
                  <a:latin typeface="Calibri" pitchFamily="34" charset="0"/>
                  <a:ea typeface="ＭＳ Ｐゴシック" pitchFamily="34" charset="-128"/>
                  <a:cs typeface="Calibri" pitchFamily="34" charset="0"/>
                </a:rPr>
                <a:t>Three scopes</a:t>
              </a:r>
              <a:endParaRPr lang="en-US" sz="2000" b="1" dirty="0">
                <a:solidFill>
                  <a:srgbClr val="D9D9D9"/>
                </a:solidFill>
                <a:latin typeface="Calibri" pitchFamily="34" charset="0"/>
                <a:ea typeface="ＭＳ Ｐゴシック" pitchFamily="34" charset="-128"/>
                <a:cs typeface="Calibri" pitchFamily="34" charset="0"/>
              </a:endParaRPr>
            </a:p>
          </p:txBody>
        </p:sp>
        <p:cxnSp>
          <p:nvCxnSpPr>
            <p:cNvPr id="15" name="Straight Connector 14"/>
            <p:cNvCxnSpPr/>
            <p:nvPr/>
          </p:nvCxnSpPr>
          <p:spPr>
            <a:xfrm flipV="1">
              <a:off x="-11113" y="871538"/>
              <a:ext cx="6985001" cy="0"/>
            </a:xfrm>
            <a:prstGeom prst="line">
              <a:avLst/>
            </a:prstGeom>
            <a:ln w="25400">
              <a:solidFill>
                <a:srgbClr val="A1BC74"/>
              </a:solidFill>
            </a:ln>
          </p:spPr>
          <p:style>
            <a:lnRef idx="1">
              <a:schemeClr val="accent1"/>
            </a:lnRef>
            <a:fillRef idx="0">
              <a:schemeClr val="accent1"/>
            </a:fillRef>
            <a:effectRef idx="0">
              <a:schemeClr val="accent1"/>
            </a:effectRef>
            <a:fontRef idx="minor">
              <a:schemeClr val="tx1"/>
            </a:fontRef>
          </p:style>
        </p:cxnSp>
        <p:pic>
          <p:nvPicPr>
            <p:cNvPr id="16" name="Picture 5"/>
            <p:cNvPicPr>
              <a:picLocks noChangeAspect="1" noChangeArrowheads="1"/>
            </p:cNvPicPr>
            <p:nvPr/>
          </p:nvPicPr>
          <p:blipFill>
            <a:blip r:embed="rId6" cstate="print"/>
            <a:srcRect/>
            <a:stretch>
              <a:fillRect/>
            </a:stretch>
          </p:blipFill>
          <p:spPr bwMode="auto">
            <a:xfrm>
              <a:off x="6461125" y="377825"/>
              <a:ext cx="201613" cy="484188"/>
            </a:xfrm>
            <a:prstGeom prst="rect">
              <a:avLst/>
            </a:prstGeom>
            <a:noFill/>
            <a:ln w="9525">
              <a:noFill/>
              <a:miter lim="800000"/>
              <a:headEnd/>
              <a:tailEnd/>
            </a:ln>
            <a:effectLst/>
          </p:spPr>
        </p:pic>
      </p:grpSp>
    </p:spTree>
    <p:extLst>
      <p:ext uri="{BB962C8B-B14F-4D97-AF65-F5344CB8AC3E}">
        <p14:creationId xmlns:p14="http://schemas.microsoft.com/office/powerpoint/2010/main" val="1548611612"/>
      </p:ext>
    </p:extLst>
  </p:cSld>
  <p:clrMapOvr>
    <a:masterClrMapping/>
  </p:clrMapOvr>
  <p:transition spd="med">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5" name="Picture 67"/>
          <p:cNvPicPr>
            <a:picLocks noChangeAspect="1" noChangeArrowheads="1"/>
          </p:cNvPicPr>
          <p:nvPr/>
        </p:nvPicPr>
        <p:blipFill>
          <a:blip r:embed="rId3" cstate="print"/>
          <a:srcRect/>
          <a:stretch>
            <a:fillRect/>
          </a:stretch>
        </p:blipFill>
        <p:spPr bwMode="auto">
          <a:xfrm>
            <a:off x="698729" y="1137318"/>
            <a:ext cx="7719130" cy="5478798"/>
          </a:xfrm>
          <a:prstGeom prst="rect">
            <a:avLst/>
          </a:prstGeom>
          <a:noFill/>
          <a:ln w="9525">
            <a:noFill/>
            <a:miter lim="800000"/>
            <a:headEnd/>
            <a:tailEnd/>
          </a:ln>
          <a:effectLst/>
        </p:spPr>
      </p:pic>
      <p:sp>
        <p:nvSpPr>
          <p:cNvPr id="11" name="Rectangle 10"/>
          <p:cNvSpPr/>
          <p:nvPr/>
        </p:nvSpPr>
        <p:spPr>
          <a:xfrm>
            <a:off x="0" y="350838"/>
            <a:ext cx="6973888" cy="603250"/>
          </a:xfrm>
          <a:prstGeom prst="rect">
            <a:avLst/>
          </a:prstGeom>
          <a:solidFill>
            <a:srgbClr val="517A23"/>
          </a:solidFill>
          <a:ln>
            <a:noFill/>
          </a:ln>
          <a:effectLst>
            <a:outerShdw blurRad="50800" dist="38100" dir="2700000" algn="tl" rotWithShape="0">
              <a:srgbClr val="000000">
                <a:alpha val="43000"/>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NZ" dirty="0"/>
          </a:p>
        </p:txBody>
      </p:sp>
      <p:sp>
        <p:nvSpPr>
          <p:cNvPr id="17411" name="Title 1"/>
          <p:cNvSpPr txBox="1">
            <a:spLocks/>
          </p:cNvSpPr>
          <p:nvPr/>
        </p:nvSpPr>
        <p:spPr bwMode="auto">
          <a:xfrm>
            <a:off x="250825" y="431800"/>
            <a:ext cx="5746750" cy="414338"/>
          </a:xfrm>
          <a:prstGeom prst="rect">
            <a:avLst/>
          </a:prstGeom>
          <a:noFill/>
          <a:ln w="9525">
            <a:noFill/>
            <a:miter lim="800000"/>
            <a:headEnd/>
            <a:tailEnd/>
          </a:ln>
        </p:spPr>
        <p:txBody>
          <a:bodyPr anchor="ctr"/>
          <a:lstStyle/>
          <a:p>
            <a:r>
              <a:rPr lang="en-US" sz="2000" b="1" dirty="0" err="1" smtClean="0">
                <a:solidFill>
                  <a:schemeClr val="bg1"/>
                </a:solidFill>
                <a:latin typeface="Calibri" pitchFamily="34" charset="0"/>
                <a:ea typeface="ＭＳ Ｐゴシック" pitchFamily="34" charset="-128"/>
                <a:cs typeface="Calibri" pitchFamily="34" charset="0"/>
              </a:rPr>
              <a:t>Organisation</a:t>
            </a:r>
            <a:r>
              <a:rPr lang="en-US" sz="2000" b="1" dirty="0" smtClean="0">
                <a:solidFill>
                  <a:schemeClr val="bg1"/>
                </a:solidFill>
                <a:latin typeface="Calibri" pitchFamily="34" charset="0"/>
                <a:ea typeface="ＭＳ Ｐゴシック" pitchFamily="34" charset="-128"/>
                <a:cs typeface="Calibri" pitchFamily="34" charset="0"/>
              </a:rPr>
              <a:t> </a:t>
            </a:r>
            <a:r>
              <a:rPr lang="en-US" sz="2000" b="1" dirty="0" err="1">
                <a:solidFill>
                  <a:schemeClr val="bg1"/>
                </a:solidFill>
                <a:latin typeface="Calibri" pitchFamily="34" charset="0"/>
                <a:ea typeface="ＭＳ Ｐゴシック" pitchFamily="34" charset="-128"/>
                <a:cs typeface="Calibri" pitchFamily="34" charset="0"/>
              </a:rPr>
              <a:t>vs</a:t>
            </a:r>
            <a:r>
              <a:rPr lang="en-US" sz="2000" b="1" dirty="0">
                <a:solidFill>
                  <a:schemeClr val="bg1"/>
                </a:solidFill>
                <a:latin typeface="Calibri" pitchFamily="34" charset="0"/>
                <a:ea typeface="ＭＳ Ｐゴシック" pitchFamily="34" charset="-128"/>
                <a:cs typeface="Calibri" pitchFamily="34" charset="0"/>
              </a:rPr>
              <a:t> </a:t>
            </a:r>
            <a:r>
              <a:rPr lang="en-US" sz="2000" b="1" dirty="0" smtClean="0">
                <a:solidFill>
                  <a:schemeClr val="bg1"/>
                </a:solidFill>
                <a:latin typeface="Calibri" pitchFamily="34" charset="0"/>
                <a:ea typeface="ＭＳ Ｐゴシック" pitchFamily="34" charset="-128"/>
                <a:cs typeface="Calibri" pitchFamily="34" charset="0"/>
              </a:rPr>
              <a:t>product boundary and scope</a:t>
            </a:r>
            <a:endParaRPr lang="en-US" sz="2000" b="1" dirty="0">
              <a:solidFill>
                <a:srgbClr val="D9D9D9"/>
              </a:solidFill>
              <a:latin typeface="Calibri" pitchFamily="34" charset="0"/>
              <a:ea typeface="ＭＳ Ｐゴシック" pitchFamily="34" charset="-128"/>
              <a:cs typeface="Calibri" pitchFamily="34" charset="0"/>
            </a:endParaRPr>
          </a:p>
        </p:txBody>
      </p:sp>
      <p:cxnSp>
        <p:nvCxnSpPr>
          <p:cNvPr id="13" name="Straight Connector 12"/>
          <p:cNvCxnSpPr/>
          <p:nvPr/>
        </p:nvCxnSpPr>
        <p:spPr>
          <a:xfrm flipV="1">
            <a:off x="-11113" y="871538"/>
            <a:ext cx="6985001" cy="0"/>
          </a:xfrm>
          <a:prstGeom prst="line">
            <a:avLst/>
          </a:prstGeom>
          <a:ln w="25400">
            <a:solidFill>
              <a:srgbClr val="A1BC74"/>
            </a:solidFill>
          </a:ln>
        </p:spPr>
        <p:style>
          <a:lnRef idx="1">
            <a:schemeClr val="accent1"/>
          </a:lnRef>
          <a:fillRef idx="0">
            <a:schemeClr val="accent1"/>
          </a:fillRef>
          <a:effectRef idx="0">
            <a:schemeClr val="accent1"/>
          </a:effectRef>
          <a:fontRef idx="minor">
            <a:schemeClr val="tx1"/>
          </a:fontRef>
        </p:style>
      </p:cxnSp>
      <p:pic>
        <p:nvPicPr>
          <p:cNvPr id="17413" name="Picture 5"/>
          <p:cNvPicPr>
            <a:picLocks noChangeAspect="1" noChangeArrowheads="1"/>
          </p:cNvPicPr>
          <p:nvPr/>
        </p:nvPicPr>
        <p:blipFill>
          <a:blip r:embed="rId4" cstate="print"/>
          <a:srcRect/>
          <a:stretch>
            <a:fillRect/>
          </a:stretch>
        </p:blipFill>
        <p:spPr bwMode="auto">
          <a:xfrm>
            <a:off x="6461125" y="377825"/>
            <a:ext cx="201613" cy="484188"/>
          </a:xfrm>
          <a:prstGeom prst="rect">
            <a:avLst/>
          </a:prstGeom>
          <a:noFill/>
          <a:ln w="9525">
            <a:noFill/>
            <a:miter lim="800000"/>
            <a:headEnd/>
            <a:tailEnd/>
          </a:ln>
        </p:spPr>
      </p:pic>
    </p:spTree>
    <p:extLst>
      <p:ext uri="{BB962C8B-B14F-4D97-AF65-F5344CB8AC3E}">
        <p14:creationId xmlns:p14="http://schemas.microsoft.com/office/powerpoint/2010/main" val="3080437901"/>
      </p:ext>
    </p:extLst>
  </p:cSld>
  <p:clrMapOvr>
    <a:masterClrMapping/>
  </p:clrMapOvr>
  <p:transition spd="med">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72655" y="1397000"/>
            <a:ext cx="5503090" cy="5461000"/>
          </a:xfrm>
        </p:spPr>
        <p:txBody>
          <a:bodyPr>
            <a:normAutofit/>
          </a:bodyPr>
          <a:lstStyle/>
          <a:p>
            <a:r>
              <a:rPr lang="en-NZ" sz="2000" dirty="0" smtClean="0"/>
              <a:t>Certify footprints in accordance with </a:t>
            </a:r>
            <a:br>
              <a:rPr lang="en-NZ" sz="2000" dirty="0" smtClean="0"/>
            </a:br>
            <a:r>
              <a:rPr lang="en-NZ" sz="2000" dirty="0" smtClean="0"/>
              <a:t>ISO 14064-1 (organisation), </a:t>
            </a:r>
            <a:r>
              <a:rPr lang="en-NZ" sz="2000" dirty="0"/>
              <a:t>PAS </a:t>
            </a:r>
            <a:r>
              <a:rPr lang="en-NZ" sz="2000" dirty="0" smtClean="0"/>
              <a:t>2050 (product) </a:t>
            </a:r>
            <a:r>
              <a:rPr lang="en-NZ" sz="2000" dirty="0"/>
              <a:t>and the Programme rules for management and reduction</a:t>
            </a:r>
          </a:p>
          <a:p>
            <a:r>
              <a:rPr lang="en-NZ" sz="2000" dirty="0" smtClean="0"/>
              <a:t>We provide the rules, tools, templates and guidance for clients to prepare for audit</a:t>
            </a:r>
          </a:p>
          <a:p>
            <a:r>
              <a:rPr lang="en-NZ" sz="2000" dirty="0" smtClean="0"/>
              <a:t>Audits are undertaken by internal and contracted auditors – we train and assess auditors</a:t>
            </a:r>
          </a:p>
          <a:p>
            <a:r>
              <a:rPr lang="en-NZ" sz="2000" dirty="0" smtClean="0"/>
              <a:t>We undertake the independent reviews and issue certificates</a:t>
            </a:r>
          </a:p>
          <a:p>
            <a:r>
              <a:rPr lang="en-NZ" sz="2000" dirty="0" smtClean="0"/>
              <a:t>We issue and control the use of the CEMARS and carboNZero certification marks</a:t>
            </a:r>
          </a:p>
          <a:p>
            <a:r>
              <a:rPr lang="en-NZ" sz="2000" dirty="0" smtClean="0"/>
              <a:t>Support clients through marketing and implementation of management plan </a:t>
            </a:r>
          </a:p>
          <a:p>
            <a:endParaRPr lang="en-NZ" dirty="0"/>
          </a:p>
        </p:txBody>
      </p:sp>
      <p:pic>
        <p:nvPicPr>
          <p:cNvPr id="4" name="Picture 3" descr="C:\Documents and Settings\Landcare\HailesK\Desktop\Website Upgrade\friend.jpg"/>
          <p:cNvPicPr/>
          <p:nvPr/>
        </p:nvPicPr>
        <p:blipFill>
          <a:blip r:embed="rId2" cstate="print"/>
          <a:srcRect/>
          <a:stretch>
            <a:fillRect/>
          </a:stretch>
        </p:blipFill>
        <p:spPr bwMode="auto">
          <a:xfrm>
            <a:off x="6248557" y="1336648"/>
            <a:ext cx="2705954" cy="4846918"/>
          </a:xfrm>
          <a:prstGeom prst="rect">
            <a:avLst/>
          </a:prstGeom>
          <a:noFill/>
        </p:spPr>
      </p:pic>
      <p:grpSp>
        <p:nvGrpSpPr>
          <p:cNvPr id="7" name="Group 6"/>
          <p:cNvGrpSpPr/>
          <p:nvPr/>
        </p:nvGrpSpPr>
        <p:grpSpPr>
          <a:xfrm>
            <a:off x="-11113" y="350838"/>
            <a:ext cx="6985001" cy="603250"/>
            <a:chOff x="-11113" y="350838"/>
            <a:chExt cx="6985001" cy="603250"/>
          </a:xfrm>
        </p:grpSpPr>
        <p:sp>
          <p:nvSpPr>
            <p:cNvPr id="8" name="Rectangle 7"/>
            <p:cNvSpPr/>
            <p:nvPr/>
          </p:nvSpPr>
          <p:spPr>
            <a:xfrm>
              <a:off x="0" y="350838"/>
              <a:ext cx="6973888" cy="603250"/>
            </a:xfrm>
            <a:prstGeom prst="rect">
              <a:avLst/>
            </a:prstGeom>
            <a:solidFill>
              <a:srgbClr val="517A23"/>
            </a:solidFill>
            <a:ln>
              <a:noFill/>
            </a:ln>
            <a:effectLst>
              <a:outerShdw blurRad="50800" dist="38100" dir="2700000" algn="tl" rotWithShape="0">
                <a:srgbClr val="000000">
                  <a:alpha val="43000"/>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NZ" dirty="0"/>
            </a:p>
          </p:txBody>
        </p:sp>
        <p:sp>
          <p:nvSpPr>
            <p:cNvPr id="9" name="Title 1"/>
            <p:cNvSpPr txBox="1">
              <a:spLocks/>
            </p:cNvSpPr>
            <p:nvPr/>
          </p:nvSpPr>
          <p:spPr bwMode="auto">
            <a:xfrm>
              <a:off x="250825" y="431800"/>
              <a:ext cx="5746750" cy="414338"/>
            </a:xfrm>
            <a:prstGeom prst="rect">
              <a:avLst/>
            </a:prstGeom>
            <a:noFill/>
            <a:ln w="9525">
              <a:noFill/>
              <a:miter lim="800000"/>
              <a:headEnd/>
              <a:tailEnd/>
            </a:ln>
          </p:spPr>
          <p:txBody>
            <a:bodyPr anchor="ctr"/>
            <a:lstStyle/>
            <a:p>
              <a:r>
                <a:rPr lang="en-US" sz="2000" b="1" dirty="0" smtClean="0">
                  <a:solidFill>
                    <a:schemeClr val="bg1"/>
                  </a:solidFill>
                  <a:latin typeface="Calibri" pitchFamily="34" charset="0"/>
                  <a:ea typeface="ＭＳ Ｐゴシック" pitchFamily="34" charset="-128"/>
                  <a:cs typeface="Calibri" pitchFamily="34" charset="0"/>
                </a:rPr>
                <a:t>What we do?</a:t>
              </a:r>
              <a:endParaRPr lang="en-US" sz="2000" b="1" dirty="0">
                <a:solidFill>
                  <a:srgbClr val="D9D9D9"/>
                </a:solidFill>
                <a:latin typeface="Calibri" pitchFamily="34" charset="0"/>
                <a:ea typeface="ＭＳ Ｐゴシック" pitchFamily="34" charset="-128"/>
                <a:cs typeface="Calibri" pitchFamily="34" charset="0"/>
              </a:endParaRPr>
            </a:p>
          </p:txBody>
        </p:sp>
        <p:cxnSp>
          <p:nvCxnSpPr>
            <p:cNvPr id="10" name="Straight Connector 9"/>
            <p:cNvCxnSpPr/>
            <p:nvPr/>
          </p:nvCxnSpPr>
          <p:spPr>
            <a:xfrm flipV="1">
              <a:off x="-11113" y="871538"/>
              <a:ext cx="6985001" cy="0"/>
            </a:xfrm>
            <a:prstGeom prst="line">
              <a:avLst/>
            </a:prstGeom>
            <a:ln w="25400">
              <a:solidFill>
                <a:srgbClr val="A1BC74"/>
              </a:solidFill>
            </a:ln>
          </p:spPr>
          <p:style>
            <a:lnRef idx="1">
              <a:schemeClr val="accent1"/>
            </a:lnRef>
            <a:fillRef idx="0">
              <a:schemeClr val="accent1"/>
            </a:fillRef>
            <a:effectRef idx="0">
              <a:schemeClr val="accent1"/>
            </a:effectRef>
            <a:fontRef idx="minor">
              <a:schemeClr val="tx1"/>
            </a:fontRef>
          </p:style>
        </p:cxnSp>
        <p:pic>
          <p:nvPicPr>
            <p:cNvPr id="11" name="Picture 5"/>
            <p:cNvPicPr>
              <a:picLocks noChangeAspect="1" noChangeArrowheads="1"/>
            </p:cNvPicPr>
            <p:nvPr/>
          </p:nvPicPr>
          <p:blipFill>
            <a:blip r:embed="rId3" cstate="print"/>
            <a:srcRect/>
            <a:stretch>
              <a:fillRect/>
            </a:stretch>
          </p:blipFill>
          <p:spPr bwMode="auto">
            <a:xfrm>
              <a:off x="6461125" y="377825"/>
              <a:ext cx="201613" cy="484188"/>
            </a:xfrm>
            <a:prstGeom prst="rect">
              <a:avLst/>
            </a:prstGeom>
            <a:noFill/>
            <a:ln w="9525">
              <a:noFill/>
              <a:miter lim="800000"/>
              <a:headEnd/>
              <a:tailEnd/>
            </a:ln>
            <a:effectLst/>
          </p:spPr>
        </p:pic>
      </p:grpSp>
    </p:spTree>
    <p:extLst>
      <p:ext uri="{BB962C8B-B14F-4D97-AF65-F5344CB8AC3E}">
        <p14:creationId xmlns:p14="http://schemas.microsoft.com/office/powerpoint/2010/main" val="32020602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90936" y="1181447"/>
            <a:ext cx="6235700" cy="5461000"/>
          </a:xfrm>
        </p:spPr>
        <p:txBody>
          <a:bodyPr>
            <a:normAutofit lnSpcReduction="10000"/>
          </a:bodyPr>
          <a:lstStyle/>
          <a:p>
            <a:r>
              <a:rPr lang="en-NZ" sz="2400" dirty="0"/>
              <a:t>Register on the programme</a:t>
            </a:r>
          </a:p>
          <a:p>
            <a:pPr lvl="1">
              <a:buFont typeface="Courier New" pitchFamily="49" charset="0"/>
              <a:buChar char="o"/>
            </a:pPr>
            <a:r>
              <a:rPr lang="en-NZ" sz="1800" dirty="0" smtClean="0"/>
              <a:t>Access rules, templates and guidance via password protected page</a:t>
            </a:r>
          </a:p>
          <a:p>
            <a:pPr lvl="1">
              <a:buFont typeface="Courier New" pitchFamily="49" charset="0"/>
              <a:buChar char="o"/>
            </a:pPr>
            <a:r>
              <a:rPr lang="en-NZ" sz="1800" dirty="0" smtClean="0"/>
              <a:t>Access E-Manage on-line inventory management tool with approved emissions factors</a:t>
            </a:r>
          </a:p>
          <a:p>
            <a:r>
              <a:rPr lang="en-NZ" sz="2400" dirty="0" smtClean="0"/>
              <a:t>Prepare for audit:</a:t>
            </a:r>
          </a:p>
          <a:p>
            <a:pPr lvl="1">
              <a:buFont typeface="Courier New" pitchFamily="49" charset="0"/>
              <a:buChar char="o"/>
            </a:pPr>
            <a:r>
              <a:rPr lang="en-NZ" sz="1800" dirty="0" smtClean="0"/>
              <a:t>Emissions inventory report</a:t>
            </a:r>
          </a:p>
          <a:p>
            <a:pPr lvl="1">
              <a:buFont typeface="Courier New" pitchFamily="49" charset="0"/>
              <a:buChar char="o"/>
            </a:pPr>
            <a:r>
              <a:rPr lang="en-NZ" sz="1800" dirty="0" smtClean="0"/>
              <a:t>Emissions management and reduction plan</a:t>
            </a:r>
          </a:p>
          <a:p>
            <a:pPr lvl="1">
              <a:buFont typeface="Courier New" pitchFamily="49" charset="0"/>
              <a:buChar char="o"/>
            </a:pPr>
            <a:r>
              <a:rPr lang="en-NZ" sz="1800" dirty="0" smtClean="0"/>
              <a:t>Disclosure statement</a:t>
            </a:r>
          </a:p>
          <a:p>
            <a:endParaRPr lang="en-NZ" sz="2000" dirty="0" smtClean="0"/>
          </a:p>
          <a:p>
            <a:r>
              <a:rPr lang="en-NZ" sz="2000" dirty="0" smtClean="0"/>
              <a:t>Undergo audit and address any issues that arise</a:t>
            </a:r>
          </a:p>
          <a:p>
            <a:endParaRPr lang="en-NZ" sz="2000" dirty="0" smtClean="0"/>
          </a:p>
          <a:p>
            <a:r>
              <a:rPr lang="en-NZ" sz="2000" dirty="0" smtClean="0"/>
              <a:t>Receive certificate and access to the certification marks or logo</a:t>
            </a:r>
          </a:p>
          <a:p>
            <a:endParaRPr lang="en-NZ" sz="2000" dirty="0" smtClean="0"/>
          </a:p>
          <a:p>
            <a:r>
              <a:rPr lang="en-NZ" sz="2000" dirty="0" smtClean="0"/>
              <a:t>Implement the emissions management programme</a:t>
            </a:r>
          </a:p>
          <a:p>
            <a:endParaRPr lang="en-NZ" dirty="0"/>
          </a:p>
        </p:txBody>
      </p:sp>
      <p:grpSp>
        <p:nvGrpSpPr>
          <p:cNvPr id="7" name="Group 6"/>
          <p:cNvGrpSpPr/>
          <p:nvPr/>
        </p:nvGrpSpPr>
        <p:grpSpPr>
          <a:xfrm>
            <a:off x="-11113" y="350838"/>
            <a:ext cx="6985001" cy="603250"/>
            <a:chOff x="-11113" y="350838"/>
            <a:chExt cx="6985001" cy="603250"/>
          </a:xfrm>
        </p:grpSpPr>
        <p:sp>
          <p:nvSpPr>
            <p:cNvPr id="8" name="Rectangle 7"/>
            <p:cNvSpPr/>
            <p:nvPr/>
          </p:nvSpPr>
          <p:spPr>
            <a:xfrm>
              <a:off x="0" y="350838"/>
              <a:ext cx="6973888" cy="603250"/>
            </a:xfrm>
            <a:prstGeom prst="rect">
              <a:avLst/>
            </a:prstGeom>
            <a:solidFill>
              <a:srgbClr val="517A23"/>
            </a:solidFill>
            <a:ln>
              <a:noFill/>
            </a:ln>
            <a:effectLst>
              <a:outerShdw blurRad="50800" dist="38100" dir="2700000" algn="tl" rotWithShape="0">
                <a:srgbClr val="000000">
                  <a:alpha val="43000"/>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NZ" dirty="0"/>
            </a:p>
          </p:txBody>
        </p:sp>
        <p:sp>
          <p:nvSpPr>
            <p:cNvPr id="9" name="Title 1"/>
            <p:cNvSpPr txBox="1">
              <a:spLocks/>
            </p:cNvSpPr>
            <p:nvPr/>
          </p:nvSpPr>
          <p:spPr bwMode="auto">
            <a:xfrm>
              <a:off x="250825" y="431800"/>
              <a:ext cx="5746750" cy="414338"/>
            </a:xfrm>
            <a:prstGeom prst="rect">
              <a:avLst/>
            </a:prstGeom>
            <a:noFill/>
            <a:ln w="9525">
              <a:noFill/>
              <a:miter lim="800000"/>
              <a:headEnd/>
              <a:tailEnd/>
            </a:ln>
          </p:spPr>
          <p:txBody>
            <a:bodyPr anchor="ctr"/>
            <a:lstStyle/>
            <a:p>
              <a:r>
                <a:rPr lang="en-US" sz="2000" b="1" dirty="0" smtClean="0">
                  <a:solidFill>
                    <a:schemeClr val="bg1"/>
                  </a:solidFill>
                  <a:latin typeface="Calibri" pitchFamily="34" charset="0"/>
                  <a:ea typeface="ＭＳ Ｐゴシック" pitchFamily="34" charset="-128"/>
                  <a:cs typeface="Calibri" pitchFamily="34" charset="0"/>
                </a:rPr>
                <a:t>What our clients do?</a:t>
              </a:r>
              <a:endParaRPr lang="en-US" sz="2000" b="1" dirty="0">
                <a:solidFill>
                  <a:srgbClr val="D9D9D9"/>
                </a:solidFill>
                <a:latin typeface="Calibri" pitchFamily="34" charset="0"/>
                <a:ea typeface="ＭＳ Ｐゴシック" pitchFamily="34" charset="-128"/>
                <a:cs typeface="Calibri" pitchFamily="34" charset="0"/>
              </a:endParaRPr>
            </a:p>
          </p:txBody>
        </p:sp>
        <p:cxnSp>
          <p:nvCxnSpPr>
            <p:cNvPr id="10" name="Straight Connector 9"/>
            <p:cNvCxnSpPr/>
            <p:nvPr/>
          </p:nvCxnSpPr>
          <p:spPr>
            <a:xfrm flipV="1">
              <a:off x="-11113" y="871538"/>
              <a:ext cx="6985001" cy="0"/>
            </a:xfrm>
            <a:prstGeom prst="line">
              <a:avLst/>
            </a:prstGeom>
            <a:ln w="25400">
              <a:solidFill>
                <a:srgbClr val="A1BC74"/>
              </a:solidFill>
            </a:ln>
          </p:spPr>
          <p:style>
            <a:lnRef idx="1">
              <a:schemeClr val="accent1"/>
            </a:lnRef>
            <a:fillRef idx="0">
              <a:schemeClr val="accent1"/>
            </a:fillRef>
            <a:effectRef idx="0">
              <a:schemeClr val="accent1"/>
            </a:effectRef>
            <a:fontRef idx="minor">
              <a:schemeClr val="tx1"/>
            </a:fontRef>
          </p:style>
        </p:cxnSp>
        <p:pic>
          <p:nvPicPr>
            <p:cNvPr id="11" name="Picture 5"/>
            <p:cNvPicPr>
              <a:picLocks noChangeAspect="1" noChangeArrowheads="1"/>
            </p:cNvPicPr>
            <p:nvPr/>
          </p:nvPicPr>
          <p:blipFill>
            <a:blip r:embed="rId2" cstate="print"/>
            <a:srcRect/>
            <a:stretch>
              <a:fillRect/>
            </a:stretch>
          </p:blipFill>
          <p:spPr bwMode="auto">
            <a:xfrm>
              <a:off x="6461125" y="377825"/>
              <a:ext cx="201613" cy="484188"/>
            </a:xfrm>
            <a:prstGeom prst="rect">
              <a:avLst/>
            </a:prstGeom>
            <a:noFill/>
            <a:ln w="9525">
              <a:noFill/>
              <a:miter lim="800000"/>
              <a:headEnd/>
              <a:tailEnd/>
            </a:ln>
            <a:effectLst/>
          </p:spPr>
        </p:pic>
      </p:grpSp>
      <p:pic>
        <p:nvPicPr>
          <p:cNvPr id="12" name="Picture 11" descr="C:\Documents and Settings\Landcare\hailesk\Desktop\Website Upgrade\interface.jpg"/>
          <p:cNvPicPr/>
          <p:nvPr/>
        </p:nvPicPr>
        <p:blipFill>
          <a:blip r:embed="rId3" cstate="print"/>
          <a:srcRect/>
          <a:stretch>
            <a:fillRect/>
          </a:stretch>
        </p:blipFill>
        <p:spPr bwMode="auto">
          <a:xfrm>
            <a:off x="6618914" y="1329187"/>
            <a:ext cx="2333118" cy="4662172"/>
          </a:xfrm>
          <a:prstGeom prst="rect">
            <a:avLst/>
          </a:prstGeom>
          <a:noFill/>
          <a:ln w="9525">
            <a:noFill/>
            <a:miter lim="800000"/>
            <a:headEnd/>
            <a:tailEnd/>
          </a:ln>
        </p:spPr>
      </p:pic>
    </p:spTree>
    <p:extLst>
      <p:ext uri="{BB962C8B-B14F-4D97-AF65-F5344CB8AC3E}">
        <p14:creationId xmlns:p14="http://schemas.microsoft.com/office/powerpoint/2010/main" val="116872018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9" name="Title 1"/>
          <p:cNvSpPr txBox="1">
            <a:spLocks/>
          </p:cNvSpPr>
          <p:nvPr/>
        </p:nvSpPr>
        <p:spPr bwMode="auto">
          <a:xfrm>
            <a:off x="250824" y="431800"/>
            <a:ext cx="6160862" cy="414338"/>
          </a:xfrm>
          <a:prstGeom prst="rect">
            <a:avLst/>
          </a:prstGeom>
          <a:noFill/>
          <a:ln w="9525">
            <a:noFill/>
            <a:miter lim="800000"/>
            <a:headEnd/>
            <a:tailEnd/>
          </a:ln>
        </p:spPr>
        <p:txBody>
          <a:bodyPr anchor="ctr"/>
          <a:lstStyle/>
          <a:p>
            <a:r>
              <a:rPr lang="en-US" sz="2000" b="1" dirty="0">
                <a:solidFill>
                  <a:schemeClr val="bg1"/>
                </a:solidFill>
                <a:latin typeface="Calibri" pitchFamily="34" charset="0"/>
                <a:ea typeface="ＭＳ Ｐゴシック" pitchFamily="34" charset="-128"/>
                <a:cs typeface="Calibri" pitchFamily="34" charset="0"/>
              </a:rPr>
              <a:t>I</a:t>
            </a:r>
            <a:r>
              <a:rPr lang="en-US" sz="2000" b="1" dirty="0" smtClean="0">
                <a:solidFill>
                  <a:schemeClr val="bg1"/>
                </a:solidFill>
                <a:latin typeface="Calibri" pitchFamily="34" charset="0"/>
                <a:ea typeface="ＭＳ Ｐゴシック" pitchFamily="34" charset="-128"/>
                <a:cs typeface="Calibri" pitchFamily="34" charset="0"/>
              </a:rPr>
              <a:t>nternational standards</a:t>
            </a:r>
            <a:endParaRPr lang="en-US" sz="2000" b="1" dirty="0">
              <a:solidFill>
                <a:srgbClr val="D9D9D9"/>
              </a:solidFill>
              <a:latin typeface="Calibri" pitchFamily="34" charset="0"/>
              <a:ea typeface="ＭＳ Ｐゴシック" pitchFamily="34" charset="-128"/>
              <a:cs typeface="Calibri" pitchFamily="34" charset="0"/>
            </a:endParaRPr>
          </a:p>
        </p:txBody>
      </p:sp>
      <p:pic>
        <p:nvPicPr>
          <p:cNvPr id="19468" name="Picture 12"/>
          <p:cNvPicPr>
            <a:picLocks noChangeAspect="1" noChangeArrowheads="1"/>
          </p:cNvPicPr>
          <p:nvPr/>
        </p:nvPicPr>
        <p:blipFill>
          <a:blip r:embed="rId3" cstate="print"/>
          <a:srcRect/>
          <a:stretch>
            <a:fillRect/>
          </a:stretch>
        </p:blipFill>
        <p:spPr bwMode="auto">
          <a:xfrm>
            <a:off x="250824" y="1113064"/>
            <a:ext cx="8574937" cy="5398508"/>
          </a:xfrm>
          <a:prstGeom prst="rect">
            <a:avLst/>
          </a:prstGeom>
          <a:noFill/>
          <a:ln w="9525">
            <a:noFill/>
            <a:miter lim="800000"/>
            <a:headEnd/>
            <a:tailEnd/>
          </a:ln>
        </p:spPr>
      </p:pic>
      <p:grpSp>
        <p:nvGrpSpPr>
          <p:cNvPr id="7" name="Group 6"/>
          <p:cNvGrpSpPr/>
          <p:nvPr/>
        </p:nvGrpSpPr>
        <p:grpSpPr>
          <a:xfrm>
            <a:off x="-11113" y="350838"/>
            <a:ext cx="6985001" cy="603250"/>
            <a:chOff x="-11113" y="350838"/>
            <a:chExt cx="6985001" cy="603250"/>
          </a:xfrm>
        </p:grpSpPr>
        <p:sp>
          <p:nvSpPr>
            <p:cNvPr id="8" name="Rectangle 7"/>
            <p:cNvSpPr/>
            <p:nvPr/>
          </p:nvSpPr>
          <p:spPr>
            <a:xfrm>
              <a:off x="0" y="350838"/>
              <a:ext cx="6973888" cy="603250"/>
            </a:xfrm>
            <a:prstGeom prst="rect">
              <a:avLst/>
            </a:prstGeom>
            <a:solidFill>
              <a:srgbClr val="517A23"/>
            </a:solidFill>
            <a:ln>
              <a:noFill/>
            </a:ln>
            <a:effectLst>
              <a:outerShdw blurRad="50800" dist="38100" dir="2700000" algn="tl" rotWithShape="0">
                <a:srgbClr val="000000">
                  <a:alpha val="43000"/>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NZ" dirty="0"/>
            </a:p>
          </p:txBody>
        </p:sp>
        <p:sp>
          <p:nvSpPr>
            <p:cNvPr id="9" name="Title 1"/>
            <p:cNvSpPr txBox="1">
              <a:spLocks/>
            </p:cNvSpPr>
            <p:nvPr/>
          </p:nvSpPr>
          <p:spPr bwMode="auto">
            <a:xfrm>
              <a:off x="250825" y="431800"/>
              <a:ext cx="5746750" cy="414338"/>
            </a:xfrm>
            <a:prstGeom prst="rect">
              <a:avLst/>
            </a:prstGeom>
            <a:noFill/>
            <a:ln w="9525">
              <a:noFill/>
              <a:miter lim="800000"/>
              <a:headEnd/>
              <a:tailEnd/>
            </a:ln>
          </p:spPr>
          <p:txBody>
            <a:bodyPr anchor="ctr"/>
            <a:lstStyle/>
            <a:p>
              <a:r>
                <a:rPr lang="en-US" sz="2000" b="1" dirty="0" smtClean="0">
                  <a:solidFill>
                    <a:schemeClr val="bg1"/>
                  </a:solidFill>
                  <a:latin typeface="Calibri" pitchFamily="34" charset="0"/>
                  <a:ea typeface="ＭＳ Ｐゴシック" pitchFamily="34" charset="-128"/>
                  <a:cs typeface="Calibri" pitchFamily="34" charset="0"/>
                </a:rPr>
                <a:t>International standards</a:t>
              </a:r>
              <a:endParaRPr lang="en-US" sz="2000" b="1" dirty="0">
                <a:solidFill>
                  <a:srgbClr val="D9D9D9"/>
                </a:solidFill>
                <a:latin typeface="Calibri" pitchFamily="34" charset="0"/>
                <a:ea typeface="ＭＳ Ｐゴシック" pitchFamily="34" charset="-128"/>
                <a:cs typeface="Calibri" pitchFamily="34" charset="0"/>
              </a:endParaRPr>
            </a:p>
          </p:txBody>
        </p:sp>
        <p:cxnSp>
          <p:nvCxnSpPr>
            <p:cNvPr id="10" name="Straight Connector 9"/>
            <p:cNvCxnSpPr/>
            <p:nvPr/>
          </p:nvCxnSpPr>
          <p:spPr>
            <a:xfrm flipV="1">
              <a:off x="-11113" y="871538"/>
              <a:ext cx="6985001" cy="0"/>
            </a:xfrm>
            <a:prstGeom prst="line">
              <a:avLst/>
            </a:prstGeom>
            <a:ln w="25400">
              <a:solidFill>
                <a:srgbClr val="A1BC74"/>
              </a:solidFill>
            </a:ln>
          </p:spPr>
          <p:style>
            <a:lnRef idx="1">
              <a:schemeClr val="accent1"/>
            </a:lnRef>
            <a:fillRef idx="0">
              <a:schemeClr val="accent1"/>
            </a:fillRef>
            <a:effectRef idx="0">
              <a:schemeClr val="accent1"/>
            </a:effectRef>
            <a:fontRef idx="minor">
              <a:schemeClr val="tx1"/>
            </a:fontRef>
          </p:style>
        </p:cxnSp>
        <p:pic>
          <p:nvPicPr>
            <p:cNvPr id="12" name="Picture 5"/>
            <p:cNvPicPr>
              <a:picLocks noChangeAspect="1" noChangeArrowheads="1"/>
            </p:cNvPicPr>
            <p:nvPr/>
          </p:nvPicPr>
          <p:blipFill>
            <a:blip r:embed="rId4" cstate="print"/>
            <a:srcRect/>
            <a:stretch>
              <a:fillRect/>
            </a:stretch>
          </p:blipFill>
          <p:spPr bwMode="auto">
            <a:xfrm>
              <a:off x="6461125" y="377825"/>
              <a:ext cx="201613" cy="484188"/>
            </a:xfrm>
            <a:prstGeom prst="rect">
              <a:avLst/>
            </a:prstGeom>
            <a:noFill/>
            <a:ln w="9525">
              <a:noFill/>
              <a:miter lim="800000"/>
              <a:headEnd/>
              <a:tailEnd/>
            </a:ln>
            <a:effectLst/>
          </p:spPr>
        </p:pic>
      </p:grpSp>
    </p:spTree>
    <p:extLst>
      <p:ext uri="{BB962C8B-B14F-4D97-AF65-F5344CB8AC3E}">
        <p14:creationId xmlns:p14="http://schemas.microsoft.com/office/powerpoint/2010/main" val="1431569349"/>
      </p:ext>
    </p:extLst>
  </p:cSld>
  <p:clrMapOvr>
    <a:masterClrMapping/>
  </p:clrMapOvr>
  <p:transition spd="med">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3" cstate="print"/>
          <a:srcRect/>
          <a:stretch>
            <a:fillRect/>
          </a:stretch>
        </p:blipFill>
        <p:spPr bwMode="auto">
          <a:xfrm>
            <a:off x="419795" y="1307566"/>
            <a:ext cx="8302677" cy="5254599"/>
          </a:xfrm>
          <a:prstGeom prst="rect">
            <a:avLst/>
          </a:prstGeom>
          <a:noFill/>
          <a:ln w="9525">
            <a:noFill/>
            <a:miter lim="800000"/>
            <a:headEnd/>
            <a:tailEnd/>
          </a:ln>
        </p:spPr>
      </p:pic>
      <p:grpSp>
        <p:nvGrpSpPr>
          <p:cNvPr id="7" name="Group 6"/>
          <p:cNvGrpSpPr/>
          <p:nvPr/>
        </p:nvGrpSpPr>
        <p:grpSpPr>
          <a:xfrm>
            <a:off x="-11113" y="350838"/>
            <a:ext cx="6985001" cy="603250"/>
            <a:chOff x="-11113" y="350838"/>
            <a:chExt cx="6985001" cy="603250"/>
          </a:xfrm>
        </p:grpSpPr>
        <p:sp>
          <p:nvSpPr>
            <p:cNvPr id="8" name="Rectangle 7"/>
            <p:cNvSpPr/>
            <p:nvPr/>
          </p:nvSpPr>
          <p:spPr>
            <a:xfrm>
              <a:off x="0" y="350838"/>
              <a:ext cx="6973888" cy="603250"/>
            </a:xfrm>
            <a:prstGeom prst="rect">
              <a:avLst/>
            </a:prstGeom>
            <a:solidFill>
              <a:srgbClr val="517A23"/>
            </a:solidFill>
            <a:ln>
              <a:noFill/>
            </a:ln>
            <a:effectLst>
              <a:outerShdw blurRad="50800" dist="38100" dir="2700000" algn="tl" rotWithShape="0">
                <a:srgbClr val="000000">
                  <a:alpha val="43000"/>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NZ" dirty="0"/>
            </a:p>
          </p:txBody>
        </p:sp>
        <p:sp>
          <p:nvSpPr>
            <p:cNvPr id="9" name="Title 1"/>
            <p:cNvSpPr txBox="1">
              <a:spLocks/>
            </p:cNvSpPr>
            <p:nvPr/>
          </p:nvSpPr>
          <p:spPr bwMode="auto">
            <a:xfrm>
              <a:off x="250825" y="431800"/>
              <a:ext cx="5746750" cy="414338"/>
            </a:xfrm>
            <a:prstGeom prst="rect">
              <a:avLst/>
            </a:prstGeom>
            <a:noFill/>
            <a:ln w="9525">
              <a:noFill/>
              <a:miter lim="800000"/>
              <a:headEnd/>
              <a:tailEnd/>
            </a:ln>
          </p:spPr>
          <p:txBody>
            <a:bodyPr anchor="ctr"/>
            <a:lstStyle/>
            <a:p>
              <a:r>
                <a:rPr lang="en-US" sz="2000" b="1" dirty="0" smtClean="0">
                  <a:solidFill>
                    <a:schemeClr val="bg1"/>
                  </a:solidFill>
                  <a:latin typeface="Calibri" pitchFamily="34" charset="0"/>
                  <a:ea typeface="ＭＳ Ｐゴシック" pitchFamily="34" charset="-128"/>
                  <a:cs typeface="Calibri" pitchFamily="34" charset="0"/>
                </a:rPr>
                <a:t>How we relate to standards and reporting schemes?</a:t>
              </a:r>
              <a:endParaRPr lang="en-US" sz="2000" b="1" dirty="0">
                <a:solidFill>
                  <a:srgbClr val="D9D9D9"/>
                </a:solidFill>
                <a:latin typeface="Calibri" pitchFamily="34" charset="0"/>
                <a:ea typeface="ＭＳ Ｐゴシック" pitchFamily="34" charset="-128"/>
                <a:cs typeface="Calibri" pitchFamily="34" charset="0"/>
              </a:endParaRPr>
            </a:p>
          </p:txBody>
        </p:sp>
        <p:cxnSp>
          <p:nvCxnSpPr>
            <p:cNvPr id="10" name="Straight Connector 9"/>
            <p:cNvCxnSpPr/>
            <p:nvPr/>
          </p:nvCxnSpPr>
          <p:spPr>
            <a:xfrm flipV="1">
              <a:off x="-11113" y="871538"/>
              <a:ext cx="6985001" cy="0"/>
            </a:xfrm>
            <a:prstGeom prst="line">
              <a:avLst/>
            </a:prstGeom>
            <a:ln w="25400">
              <a:solidFill>
                <a:srgbClr val="A1BC74"/>
              </a:solidFill>
            </a:ln>
          </p:spPr>
          <p:style>
            <a:lnRef idx="1">
              <a:schemeClr val="accent1"/>
            </a:lnRef>
            <a:fillRef idx="0">
              <a:schemeClr val="accent1"/>
            </a:fillRef>
            <a:effectRef idx="0">
              <a:schemeClr val="accent1"/>
            </a:effectRef>
            <a:fontRef idx="minor">
              <a:schemeClr val="tx1"/>
            </a:fontRef>
          </p:style>
        </p:cxnSp>
        <p:pic>
          <p:nvPicPr>
            <p:cNvPr id="12" name="Picture 5"/>
            <p:cNvPicPr>
              <a:picLocks noChangeAspect="1" noChangeArrowheads="1"/>
            </p:cNvPicPr>
            <p:nvPr/>
          </p:nvPicPr>
          <p:blipFill>
            <a:blip r:embed="rId4" cstate="print"/>
            <a:srcRect/>
            <a:stretch>
              <a:fillRect/>
            </a:stretch>
          </p:blipFill>
          <p:spPr bwMode="auto">
            <a:xfrm>
              <a:off x="6461125" y="377825"/>
              <a:ext cx="201613" cy="484188"/>
            </a:xfrm>
            <a:prstGeom prst="rect">
              <a:avLst/>
            </a:prstGeom>
            <a:noFill/>
            <a:ln w="9525">
              <a:noFill/>
              <a:miter lim="800000"/>
              <a:headEnd/>
              <a:tailEnd/>
            </a:ln>
            <a:effectLst/>
          </p:spPr>
        </p:pic>
      </p:grpSp>
    </p:spTree>
    <p:extLst>
      <p:ext uri="{BB962C8B-B14F-4D97-AF65-F5344CB8AC3E}">
        <p14:creationId xmlns:p14="http://schemas.microsoft.com/office/powerpoint/2010/main" val="1653338596"/>
      </p:ext>
    </p:extLst>
  </p:cSld>
  <p:clrMapOvr>
    <a:masterClrMapping/>
  </p:clrMapOvr>
  <p:transition spd="med">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90525" y="1296841"/>
            <a:ext cx="6070600" cy="4940300"/>
          </a:xfrm>
        </p:spPr>
        <p:txBody>
          <a:bodyPr>
            <a:normAutofit fontScale="77500" lnSpcReduction="20000"/>
          </a:bodyPr>
          <a:lstStyle/>
          <a:p>
            <a:r>
              <a:rPr lang="en-NZ" dirty="0" smtClean="0"/>
              <a:t>Provides a level playing field by interpreting the standards in a consistent manner</a:t>
            </a:r>
          </a:p>
          <a:p>
            <a:pPr lvl="1">
              <a:buFont typeface="Wingdings" pitchFamily="2" charset="2"/>
              <a:buChar char="Ø"/>
            </a:pPr>
            <a:r>
              <a:rPr lang="en-NZ" dirty="0" smtClean="0">
                <a:solidFill>
                  <a:schemeClr val="accent3">
                    <a:lumMod val="50000"/>
                  </a:schemeClr>
                </a:solidFill>
              </a:rPr>
              <a:t>This is critical for sectors, supply chains and suppliers responding to government  and other corporate procurement requirements</a:t>
            </a:r>
          </a:p>
          <a:p>
            <a:r>
              <a:rPr lang="en-NZ" dirty="0" smtClean="0"/>
              <a:t>Enhances credibility by providing internationally recognised assurance over carbon claims</a:t>
            </a:r>
          </a:p>
          <a:p>
            <a:pPr lvl="1">
              <a:buFont typeface="Wingdings" pitchFamily="2" charset="2"/>
              <a:buChar char="Ø"/>
            </a:pPr>
            <a:r>
              <a:rPr lang="en-NZ" dirty="0" smtClean="0">
                <a:solidFill>
                  <a:schemeClr val="accent3">
                    <a:lumMod val="50000"/>
                  </a:schemeClr>
                </a:solidFill>
              </a:rPr>
              <a:t>This is critical for exporters and supply chains</a:t>
            </a:r>
          </a:p>
          <a:p>
            <a:r>
              <a:rPr lang="en-NZ" dirty="0" smtClean="0"/>
              <a:t>Provides the additional rules needed for certified companies to be able to use a mark or logo</a:t>
            </a:r>
          </a:p>
          <a:p>
            <a:pPr lvl="1">
              <a:buFont typeface="Wingdings" pitchFamily="2" charset="2"/>
              <a:buChar char="Ø"/>
            </a:pPr>
            <a:r>
              <a:rPr lang="en-NZ" dirty="0" smtClean="0">
                <a:solidFill>
                  <a:schemeClr val="accent3">
                    <a:lumMod val="50000"/>
                  </a:schemeClr>
                </a:solidFill>
              </a:rPr>
              <a:t>This enhances access to markets</a:t>
            </a:r>
          </a:p>
          <a:p>
            <a:pPr marL="0" indent="0">
              <a:buNone/>
            </a:pPr>
            <a:endParaRPr lang="en-NZ" dirty="0" smtClean="0"/>
          </a:p>
          <a:p>
            <a:endParaRPr lang="en-NZ" dirty="0"/>
          </a:p>
        </p:txBody>
      </p:sp>
      <p:pic>
        <p:nvPicPr>
          <p:cNvPr id="9" name="Picture 8" descr="C:\Documents and Settings\Landcare\hailesk\Desktop\Website Upgrade\wairau.jpg"/>
          <p:cNvPicPr/>
          <p:nvPr/>
        </p:nvPicPr>
        <p:blipFill>
          <a:blip r:embed="rId2" cstate="print"/>
          <a:srcRect/>
          <a:stretch>
            <a:fillRect/>
          </a:stretch>
        </p:blipFill>
        <p:spPr bwMode="auto">
          <a:xfrm>
            <a:off x="6518246" y="1334221"/>
            <a:ext cx="2368905" cy="4714875"/>
          </a:xfrm>
          <a:prstGeom prst="rect">
            <a:avLst/>
          </a:prstGeom>
          <a:noFill/>
          <a:ln w="9525">
            <a:noFill/>
            <a:miter lim="800000"/>
            <a:headEnd/>
            <a:tailEnd/>
          </a:ln>
        </p:spPr>
      </p:pic>
      <p:grpSp>
        <p:nvGrpSpPr>
          <p:cNvPr id="10" name="Group 9"/>
          <p:cNvGrpSpPr/>
          <p:nvPr/>
        </p:nvGrpSpPr>
        <p:grpSpPr>
          <a:xfrm>
            <a:off x="-11113" y="350838"/>
            <a:ext cx="6985001" cy="603250"/>
            <a:chOff x="-11113" y="350838"/>
            <a:chExt cx="6985001" cy="603250"/>
          </a:xfrm>
        </p:grpSpPr>
        <p:sp>
          <p:nvSpPr>
            <p:cNvPr id="11" name="Rectangle 10"/>
            <p:cNvSpPr/>
            <p:nvPr/>
          </p:nvSpPr>
          <p:spPr>
            <a:xfrm>
              <a:off x="0" y="350838"/>
              <a:ext cx="6973888" cy="603250"/>
            </a:xfrm>
            <a:prstGeom prst="rect">
              <a:avLst/>
            </a:prstGeom>
            <a:solidFill>
              <a:srgbClr val="517A23"/>
            </a:solidFill>
            <a:ln>
              <a:noFill/>
            </a:ln>
            <a:effectLst>
              <a:outerShdw blurRad="50800" dist="38100" dir="2700000" algn="tl" rotWithShape="0">
                <a:srgbClr val="000000">
                  <a:alpha val="43000"/>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NZ" dirty="0"/>
            </a:p>
          </p:txBody>
        </p:sp>
        <p:sp>
          <p:nvSpPr>
            <p:cNvPr id="12" name="Title 1"/>
            <p:cNvSpPr txBox="1">
              <a:spLocks/>
            </p:cNvSpPr>
            <p:nvPr/>
          </p:nvSpPr>
          <p:spPr bwMode="auto">
            <a:xfrm>
              <a:off x="250825" y="431800"/>
              <a:ext cx="5746750" cy="414338"/>
            </a:xfrm>
            <a:prstGeom prst="rect">
              <a:avLst/>
            </a:prstGeom>
            <a:noFill/>
            <a:ln w="9525">
              <a:noFill/>
              <a:miter lim="800000"/>
              <a:headEnd/>
              <a:tailEnd/>
            </a:ln>
          </p:spPr>
          <p:txBody>
            <a:bodyPr anchor="ctr"/>
            <a:lstStyle/>
            <a:p>
              <a:r>
                <a:rPr lang="en-US" sz="2000" b="1" dirty="0" smtClean="0">
                  <a:solidFill>
                    <a:schemeClr val="bg1"/>
                  </a:solidFill>
                  <a:latin typeface="Calibri" pitchFamily="34" charset="0"/>
                  <a:ea typeface="ＭＳ Ｐゴシック" pitchFamily="34" charset="-128"/>
                  <a:cs typeface="Calibri" pitchFamily="34" charset="0"/>
                </a:rPr>
                <a:t>Why certification?</a:t>
              </a:r>
              <a:endParaRPr lang="en-US" sz="2000" b="1" dirty="0">
                <a:solidFill>
                  <a:srgbClr val="D9D9D9"/>
                </a:solidFill>
                <a:latin typeface="Calibri" pitchFamily="34" charset="0"/>
                <a:ea typeface="ＭＳ Ｐゴシック" pitchFamily="34" charset="-128"/>
                <a:cs typeface="Calibri" pitchFamily="34" charset="0"/>
              </a:endParaRPr>
            </a:p>
          </p:txBody>
        </p:sp>
        <p:cxnSp>
          <p:nvCxnSpPr>
            <p:cNvPr id="13" name="Straight Connector 12"/>
            <p:cNvCxnSpPr/>
            <p:nvPr/>
          </p:nvCxnSpPr>
          <p:spPr>
            <a:xfrm flipV="1">
              <a:off x="-11113" y="871538"/>
              <a:ext cx="6985001" cy="0"/>
            </a:xfrm>
            <a:prstGeom prst="line">
              <a:avLst/>
            </a:prstGeom>
            <a:ln w="25400">
              <a:solidFill>
                <a:srgbClr val="A1BC74"/>
              </a:solidFill>
            </a:ln>
          </p:spPr>
          <p:style>
            <a:lnRef idx="1">
              <a:schemeClr val="accent1"/>
            </a:lnRef>
            <a:fillRef idx="0">
              <a:schemeClr val="accent1"/>
            </a:fillRef>
            <a:effectRef idx="0">
              <a:schemeClr val="accent1"/>
            </a:effectRef>
            <a:fontRef idx="minor">
              <a:schemeClr val="tx1"/>
            </a:fontRef>
          </p:style>
        </p:cxnSp>
        <p:pic>
          <p:nvPicPr>
            <p:cNvPr id="14" name="Picture 5"/>
            <p:cNvPicPr>
              <a:picLocks noChangeAspect="1" noChangeArrowheads="1"/>
            </p:cNvPicPr>
            <p:nvPr/>
          </p:nvPicPr>
          <p:blipFill>
            <a:blip r:embed="rId3" cstate="print"/>
            <a:srcRect/>
            <a:stretch>
              <a:fillRect/>
            </a:stretch>
          </p:blipFill>
          <p:spPr bwMode="auto">
            <a:xfrm>
              <a:off x="6461125" y="377825"/>
              <a:ext cx="201613" cy="484188"/>
            </a:xfrm>
            <a:prstGeom prst="rect">
              <a:avLst/>
            </a:prstGeom>
            <a:noFill/>
            <a:ln w="9525">
              <a:noFill/>
              <a:miter lim="800000"/>
              <a:headEnd/>
              <a:tailEnd/>
            </a:ln>
            <a:effectLst/>
          </p:spPr>
        </p:pic>
      </p:grpSp>
    </p:spTree>
    <p:extLst>
      <p:ext uri="{BB962C8B-B14F-4D97-AF65-F5344CB8AC3E}">
        <p14:creationId xmlns:p14="http://schemas.microsoft.com/office/powerpoint/2010/main" val="236922119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Content Placeholder 2"/>
          <p:cNvSpPr txBox="1">
            <a:spLocks/>
          </p:cNvSpPr>
          <p:nvPr/>
        </p:nvSpPr>
        <p:spPr>
          <a:xfrm>
            <a:off x="311149" y="1335087"/>
            <a:ext cx="6405337" cy="5307759"/>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80000"/>
              </a:lnSpc>
              <a:spcAft>
                <a:spcPct val="40000"/>
              </a:spcAft>
              <a:buFontTx/>
              <a:buChar char="•"/>
              <a:defRPr/>
            </a:pPr>
            <a:endParaRPr lang="en-US" sz="1800" kern="0" dirty="0" smtClean="0"/>
          </a:p>
          <a:p>
            <a:pPr marL="0" indent="0">
              <a:lnSpc>
                <a:spcPct val="80000"/>
              </a:lnSpc>
              <a:spcAft>
                <a:spcPct val="40000"/>
              </a:spcAft>
              <a:buNone/>
              <a:defRPr/>
            </a:pPr>
            <a:endParaRPr lang="en-US" sz="1800" kern="0" dirty="0" smtClean="0"/>
          </a:p>
          <a:p>
            <a:pPr>
              <a:lnSpc>
                <a:spcPct val="80000"/>
              </a:lnSpc>
              <a:spcAft>
                <a:spcPct val="40000"/>
              </a:spcAft>
              <a:buFontTx/>
              <a:buChar char="•"/>
              <a:defRPr/>
            </a:pPr>
            <a:endParaRPr lang="en-US" sz="1800" kern="0" dirty="0" smtClean="0"/>
          </a:p>
          <a:p>
            <a:pPr>
              <a:lnSpc>
                <a:spcPct val="80000"/>
              </a:lnSpc>
              <a:spcAft>
                <a:spcPct val="40000"/>
              </a:spcAft>
              <a:buFontTx/>
              <a:buChar char="•"/>
              <a:defRPr/>
            </a:pPr>
            <a:r>
              <a:rPr lang="en-US" sz="1800" kern="0" dirty="0" smtClean="0"/>
              <a:t>A </a:t>
            </a:r>
            <a:r>
              <a:rPr lang="en-US" sz="1800" kern="0" dirty="0"/>
              <a:t>wholly owned subsidiary of </a:t>
            </a:r>
            <a:r>
              <a:rPr lang="en-US" sz="1800" kern="0" dirty="0" err="1"/>
              <a:t>Landcare</a:t>
            </a:r>
            <a:r>
              <a:rPr lang="en-US" sz="1800" kern="0" dirty="0"/>
              <a:t> </a:t>
            </a:r>
            <a:r>
              <a:rPr lang="en-US" sz="1800" kern="0" dirty="0" smtClean="0"/>
              <a:t>Research, a Crown Research Institute owned by the New Zealand government</a:t>
            </a:r>
          </a:p>
          <a:p>
            <a:pPr lvl="1">
              <a:lnSpc>
                <a:spcPct val="80000"/>
              </a:lnSpc>
              <a:spcAft>
                <a:spcPct val="40000"/>
              </a:spcAft>
              <a:buFont typeface="Courier New" pitchFamily="49" charset="0"/>
              <a:buChar char="o"/>
              <a:defRPr/>
            </a:pPr>
            <a:r>
              <a:rPr lang="en-US" sz="1600" kern="0" dirty="0" smtClean="0"/>
              <a:t>Board</a:t>
            </a:r>
          </a:p>
          <a:p>
            <a:pPr lvl="1">
              <a:lnSpc>
                <a:spcPct val="80000"/>
              </a:lnSpc>
              <a:spcAft>
                <a:spcPct val="40000"/>
              </a:spcAft>
              <a:buFont typeface="Courier New" pitchFamily="49" charset="0"/>
              <a:buChar char="o"/>
              <a:defRPr/>
            </a:pPr>
            <a:r>
              <a:rPr lang="en-US" sz="1600" kern="0" dirty="0" smtClean="0"/>
              <a:t>Independent Advisory Panel</a:t>
            </a:r>
            <a:endParaRPr lang="en-US" sz="1600" kern="0" dirty="0"/>
          </a:p>
          <a:p>
            <a:pPr>
              <a:lnSpc>
                <a:spcPct val="80000"/>
              </a:lnSpc>
              <a:spcAft>
                <a:spcPct val="40000"/>
              </a:spcAft>
              <a:buFontTx/>
              <a:buChar char="•"/>
              <a:defRPr/>
            </a:pPr>
            <a:endParaRPr lang="en-US" sz="1800" kern="0" dirty="0" smtClean="0"/>
          </a:p>
          <a:p>
            <a:pPr>
              <a:lnSpc>
                <a:spcPct val="80000"/>
              </a:lnSpc>
              <a:spcAft>
                <a:spcPct val="40000"/>
              </a:spcAft>
              <a:buFontTx/>
              <a:buChar char="•"/>
              <a:defRPr/>
            </a:pPr>
            <a:r>
              <a:rPr lang="en-US" sz="1800" kern="0" dirty="0" smtClean="0"/>
              <a:t>A </a:t>
            </a:r>
            <a:r>
              <a:rPr lang="en-US" sz="1800" kern="0" dirty="0"/>
              <a:t>GHG </a:t>
            </a:r>
            <a:r>
              <a:rPr lang="en-US" sz="1800" kern="0" dirty="0" smtClean="0"/>
              <a:t>certification body </a:t>
            </a:r>
            <a:r>
              <a:rPr lang="en-US" sz="1800" kern="0" dirty="0"/>
              <a:t>accredited by the Joint Accreditation System of Australia and New Zealand </a:t>
            </a:r>
            <a:r>
              <a:rPr lang="en-US" sz="1800" kern="0" dirty="0" smtClean="0"/>
              <a:t>(</a:t>
            </a:r>
            <a:r>
              <a:rPr lang="en-US" sz="1800" kern="0" dirty="0"/>
              <a:t>JAS-ANZ</a:t>
            </a:r>
            <a:r>
              <a:rPr lang="en-US" sz="1800" kern="0" dirty="0" smtClean="0"/>
              <a:t>)</a:t>
            </a:r>
          </a:p>
        </p:txBody>
      </p:sp>
      <p:grpSp>
        <p:nvGrpSpPr>
          <p:cNvPr id="2" name="Group 1"/>
          <p:cNvGrpSpPr/>
          <p:nvPr/>
        </p:nvGrpSpPr>
        <p:grpSpPr>
          <a:xfrm>
            <a:off x="-11113" y="350838"/>
            <a:ext cx="6985001" cy="603250"/>
            <a:chOff x="-11113" y="350838"/>
            <a:chExt cx="6985001" cy="603250"/>
          </a:xfrm>
        </p:grpSpPr>
        <p:sp>
          <p:nvSpPr>
            <p:cNvPr id="11" name="Rectangle 10"/>
            <p:cNvSpPr/>
            <p:nvPr/>
          </p:nvSpPr>
          <p:spPr>
            <a:xfrm>
              <a:off x="0" y="350838"/>
              <a:ext cx="6973888" cy="603250"/>
            </a:xfrm>
            <a:prstGeom prst="rect">
              <a:avLst/>
            </a:prstGeom>
            <a:solidFill>
              <a:srgbClr val="517A23"/>
            </a:solidFill>
            <a:ln>
              <a:noFill/>
            </a:ln>
            <a:effectLst>
              <a:outerShdw blurRad="50800" dist="38100" dir="2700000" algn="tl" rotWithShape="0">
                <a:srgbClr val="000000">
                  <a:alpha val="43000"/>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NZ" dirty="0"/>
            </a:p>
          </p:txBody>
        </p:sp>
        <p:sp>
          <p:nvSpPr>
            <p:cNvPr id="10243" name="Title 1"/>
            <p:cNvSpPr txBox="1">
              <a:spLocks/>
            </p:cNvSpPr>
            <p:nvPr/>
          </p:nvSpPr>
          <p:spPr bwMode="auto">
            <a:xfrm>
              <a:off x="250825" y="431800"/>
              <a:ext cx="5746750" cy="414338"/>
            </a:xfrm>
            <a:prstGeom prst="rect">
              <a:avLst/>
            </a:prstGeom>
            <a:noFill/>
            <a:ln w="9525">
              <a:noFill/>
              <a:miter lim="800000"/>
              <a:headEnd/>
              <a:tailEnd/>
            </a:ln>
          </p:spPr>
          <p:txBody>
            <a:bodyPr anchor="ctr"/>
            <a:lstStyle/>
            <a:p>
              <a:r>
                <a:rPr lang="en-US" sz="2000" b="1" dirty="0" smtClean="0">
                  <a:solidFill>
                    <a:schemeClr val="bg1"/>
                  </a:solidFill>
                  <a:latin typeface="Calibri" pitchFamily="34" charset="0"/>
                  <a:ea typeface="ＭＳ Ｐゴシック" pitchFamily="34" charset="-128"/>
                  <a:cs typeface="Calibri" pitchFamily="34" charset="0"/>
                </a:rPr>
                <a:t>Who we are? </a:t>
              </a:r>
              <a:endParaRPr lang="en-US" sz="2000" b="1" dirty="0">
                <a:solidFill>
                  <a:srgbClr val="D9D9D9"/>
                </a:solidFill>
                <a:latin typeface="Calibri" pitchFamily="34" charset="0"/>
                <a:ea typeface="ＭＳ Ｐゴシック" pitchFamily="34" charset="-128"/>
                <a:cs typeface="Calibri" pitchFamily="34" charset="0"/>
              </a:endParaRPr>
            </a:p>
          </p:txBody>
        </p:sp>
        <p:cxnSp>
          <p:nvCxnSpPr>
            <p:cNvPr id="13" name="Straight Connector 12"/>
            <p:cNvCxnSpPr/>
            <p:nvPr/>
          </p:nvCxnSpPr>
          <p:spPr>
            <a:xfrm flipV="1">
              <a:off x="-11113" y="871538"/>
              <a:ext cx="6985001" cy="0"/>
            </a:xfrm>
            <a:prstGeom prst="line">
              <a:avLst/>
            </a:prstGeom>
            <a:ln w="25400">
              <a:solidFill>
                <a:srgbClr val="A1BC74"/>
              </a:solidFill>
            </a:ln>
          </p:spPr>
          <p:style>
            <a:lnRef idx="1">
              <a:schemeClr val="accent1"/>
            </a:lnRef>
            <a:fillRef idx="0">
              <a:schemeClr val="accent1"/>
            </a:fillRef>
            <a:effectRef idx="0">
              <a:schemeClr val="accent1"/>
            </a:effectRef>
            <a:fontRef idx="minor">
              <a:schemeClr val="tx1"/>
            </a:fontRef>
          </p:style>
        </p:cxnSp>
        <p:pic>
          <p:nvPicPr>
            <p:cNvPr id="10246" name="Picture 5"/>
            <p:cNvPicPr>
              <a:picLocks noChangeAspect="1" noChangeArrowheads="1"/>
            </p:cNvPicPr>
            <p:nvPr/>
          </p:nvPicPr>
          <p:blipFill>
            <a:blip r:embed="rId3" cstate="print"/>
            <a:srcRect/>
            <a:stretch>
              <a:fillRect/>
            </a:stretch>
          </p:blipFill>
          <p:spPr bwMode="auto">
            <a:xfrm>
              <a:off x="6461125" y="377825"/>
              <a:ext cx="201613" cy="484188"/>
            </a:xfrm>
            <a:prstGeom prst="rect">
              <a:avLst/>
            </a:prstGeom>
            <a:noFill/>
            <a:ln w="9525">
              <a:noFill/>
              <a:miter lim="800000"/>
              <a:headEnd/>
              <a:tailEnd/>
            </a:ln>
            <a:effectLst/>
          </p:spPr>
        </p:pic>
      </p:grpSp>
      <p:pic>
        <p:nvPicPr>
          <p:cNvPr id="10248" name="Picture 2" descr="http://new.carbonzero.co.nz/images/quotes/unep.jpg"/>
          <p:cNvPicPr>
            <a:picLocks noChangeAspect="1" noChangeArrowheads="1"/>
          </p:cNvPicPr>
          <p:nvPr/>
        </p:nvPicPr>
        <p:blipFill>
          <a:blip r:embed="rId4" cstate="print"/>
          <a:srcRect/>
          <a:stretch>
            <a:fillRect/>
          </a:stretch>
        </p:blipFill>
        <p:spPr bwMode="auto">
          <a:xfrm>
            <a:off x="6734401" y="1302431"/>
            <a:ext cx="2246313" cy="4408487"/>
          </a:xfrm>
          <a:prstGeom prst="rect">
            <a:avLst/>
          </a:prstGeom>
          <a:noFill/>
          <a:ln w="9525">
            <a:noFill/>
            <a:miter lim="800000"/>
            <a:headEnd/>
            <a:tailEnd/>
          </a:ln>
        </p:spPr>
      </p:pic>
      <p:pic>
        <p:nvPicPr>
          <p:cNvPr id="8" name="Picture 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96758" y="1437734"/>
            <a:ext cx="3161043" cy="6734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91579767"/>
      </p:ext>
    </p:extLst>
  </p:cSld>
  <p:clrMapOvr>
    <a:masterClrMapping/>
  </p:clrMapOvr>
  <p:transition spd="med">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39024" y="1152023"/>
            <a:ext cx="6096000" cy="5016500"/>
          </a:xfrm>
        </p:spPr>
        <p:txBody>
          <a:bodyPr>
            <a:noAutofit/>
          </a:bodyPr>
          <a:lstStyle/>
          <a:p>
            <a:r>
              <a:rPr lang="en-NZ" sz="1800" dirty="0" smtClean="0"/>
              <a:t>Standards and science based</a:t>
            </a:r>
          </a:p>
          <a:p>
            <a:r>
              <a:rPr lang="en-NZ" sz="1800" dirty="0" smtClean="0"/>
              <a:t>Accreditation by JAS-ANZ</a:t>
            </a:r>
            <a:r>
              <a:rPr lang="en-NZ" sz="1800" dirty="0"/>
              <a:t> </a:t>
            </a:r>
            <a:r>
              <a:rPr lang="en-NZ" sz="1800" dirty="0" smtClean="0"/>
              <a:t>– internationally recognised</a:t>
            </a:r>
          </a:p>
          <a:p>
            <a:r>
              <a:rPr lang="en-NZ" sz="1800" dirty="0" smtClean="0"/>
              <a:t>Integration of compliance requirements with voluntary standards thus reducing duplication of effort for clients</a:t>
            </a:r>
          </a:p>
          <a:p>
            <a:r>
              <a:rPr lang="en-NZ" sz="1800" dirty="0" smtClean="0"/>
              <a:t>Recognition by the UK regulator</a:t>
            </a:r>
          </a:p>
          <a:p>
            <a:r>
              <a:rPr lang="en-NZ" sz="1800" dirty="0" smtClean="0"/>
              <a:t>Provision of rules, tools, templates, guidance</a:t>
            </a:r>
          </a:p>
          <a:p>
            <a:r>
              <a:rPr lang="en-NZ" sz="1800" dirty="0" smtClean="0"/>
              <a:t>Rigorous peer review of resources provided</a:t>
            </a:r>
          </a:p>
          <a:p>
            <a:r>
              <a:rPr lang="en-NZ" sz="1800" dirty="0" smtClean="0"/>
              <a:t>Rigorous independent review of results of verification </a:t>
            </a:r>
          </a:p>
          <a:p>
            <a:r>
              <a:rPr lang="en-NZ" sz="1800" dirty="0" smtClean="0"/>
              <a:t>Marketing the achievements of clients and the value of certification</a:t>
            </a:r>
          </a:p>
          <a:p>
            <a:r>
              <a:rPr lang="en-NZ" sz="1800" dirty="0" smtClean="0"/>
              <a:t>Working with partners</a:t>
            </a:r>
          </a:p>
          <a:p>
            <a:r>
              <a:rPr lang="en-NZ" sz="1800" dirty="0" smtClean="0"/>
              <a:t>Willingness to collaborate with our accreditation body to develop policies and procedures for the emerging greenhouse gas standards</a:t>
            </a:r>
            <a:endParaRPr lang="en-NZ" sz="1800" dirty="0"/>
          </a:p>
        </p:txBody>
      </p:sp>
      <p:pic>
        <p:nvPicPr>
          <p:cNvPr id="7" name="Picture 6" descr="http://new.carbonzero.co.nz/images/quotes/nzwineco.jpg"/>
          <p:cNvPicPr/>
          <p:nvPr/>
        </p:nvPicPr>
        <p:blipFill>
          <a:blip r:embed="rId2" cstate="print"/>
          <a:srcRect/>
          <a:stretch>
            <a:fillRect/>
          </a:stretch>
        </p:blipFill>
        <p:spPr bwMode="auto">
          <a:xfrm>
            <a:off x="6458673" y="1377387"/>
            <a:ext cx="2471516" cy="4536321"/>
          </a:xfrm>
          <a:prstGeom prst="rect">
            <a:avLst/>
          </a:prstGeom>
          <a:noFill/>
          <a:ln w="9525">
            <a:noFill/>
            <a:miter lim="800000"/>
            <a:headEnd/>
            <a:tailEnd/>
          </a:ln>
        </p:spPr>
      </p:pic>
      <p:grpSp>
        <p:nvGrpSpPr>
          <p:cNvPr id="9" name="Group 8"/>
          <p:cNvGrpSpPr/>
          <p:nvPr/>
        </p:nvGrpSpPr>
        <p:grpSpPr>
          <a:xfrm>
            <a:off x="-11113" y="350838"/>
            <a:ext cx="6985001" cy="603250"/>
            <a:chOff x="-11113" y="350838"/>
            <a:chExt cx="6985001" cy="603250"/>
          </a:xfrm>
        </p:grpSpPr>
        <p:sp>
          <p:nvSpPr>
            <p:cNvPr id="10" name="Rectangle 9"/>
            <p:cNvSpPr/>
            <p:nvPr/>
          </p:nvSpPr>
          <p:spPr>
            <a:xfrm>
              <a:off x="0" y="350838"/>
              <a:ext cx="6973888" cy="603250"/>
            </a:xfrm>
            <a:prstGeom prst="rect">
              <a:avLst/>
            </a:prstGeom>
            <a:solidFill>
              <a:srgbClr val="517A23"/>
            </a:solidFill>
            <a:ln>
              <a:noFill/>
            </a:ln>
            <a:effectLst>
              <a:outerShdw blurRad="50800" dist="38100" dir="2700000" algn="tl" rotWithShape="0">
                <a:srgbClr val="000000">
                  <a:alpha val="43000"/>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NZ" dirty="0"/>
            </a:p>
          </p:txBody>
        </p:sp>
        <p:sp>
          <p:nvSpPr>
            <p:cNvPr id="11" name="Title 1"/>
            <p:cNvSpPr txBox="1">
              <a:spLocks/>
            </p:cNvSpPr>
            <p:nvPr/>
          </p:nvSpPr>
          <p:spPr bwMode="auto">
            <a:xfrm>
              <a:off x="250825" y="431800"/>
              <a:ext cx="5746750" cy="414338"/>
            </a:xfrm>
            <a:prstGeom prst="rect">
              <a:avLst/>
            </a:prstGeom>
            <a:noFill/>
            <a:ln w="9525">
              <a:noFill/>
              <a:miter lim="800000"/>
              <a:headEnd/>
              <a:tailEnd/>
            </a:ln>
          </p:spPr>
          <p:txBody>
            <a:bodyPr anchor="ctr"/>
            <a:lstStyle/>
            <a:p>
              <a:r>
                <a:rPr lang="en-US" sz="2000" b="1" dirty="0" smtClean="0">
                  <a:solidFill>
                    <a:schemeClr val="bg1"/>
                  </a:solidFill>
                  <a:latin typeface="Calibri" pitchFamily="34" charset="0"/>
                  <a:ea typeface="ＭＳ Ｐゴシック" pitchFamily="34" charset="-128"/>
                  <a:cs typeface="Calibri" pitchFamily="34" charset="0"/>
                </a:rPr>
                <a:t>What makes us successful?</a:t>
              </a:r>
              <a:endParaRPr lang="en-US" sz="2000" b="1" dirty="0">
                <a:solidFill>
                  <a:srgbClr val="D9D9D9"/>
                </a:solidFill>
                <a:latin typeface="Calibri" pitchFamily="34" charset="0"/>
                <a:ea typeface="ＭＳ Ｐゴシック" pitchFamily="34" charset="-128"/>
                <a:cs typeface="Calibri" pitchFamily="34" charset="0"/>
              </a:endParaRPr>
            </a:p>
          </p:txBody>
        </p:sp>
        <p:cxnSp>
          <p:nvCxnSpPr>
            <p:cNvPr id="12" name="Straight Connector 11"/>
            <p:cNvCxnSpPr/>
            <p:nvPr/>
          </p:nvCxnSpPr>
          <p:spPr>
            <a:xfrm flipV="1">
              <a:off x="-11113" y="871538"/>
              <a:ext cx="6985001" cy="0"/>
            </a:xfrm>
            <a:prstGeom prst="line">
              <a:avLst/>
            </a:prstGeom>
            <a:ln w="25400">
              <a:solidFill>
                <a:srgbClr val="A1BC74"/>
              </a:solidFill>
            </a:ln>
          </p:spPr>
          <p:style>
            <a:lnRef idx="1">
              <a:schemeClr val="accent1"/>
            </a:lnRef>
            <a:fillRef idx="0">
              <a:schemeClr val="accent1"/>
            </a:fillRef>
            <a:effectRef idx="0">
              <a:schemeClr val="accent1"/>
            </a:effectRef>
            <a:fontRef idx="minor">
              <a:schemeClr val="tx1"/>
            </a:fontRef>
          </p:style>
        </p:cxnSp>
        <p:pic>
          <p:nvPicPr>
            <p:cNvPr id="13" name="Picture 5"/>
            <p:cNvPicPr>
              <a:picLocks noChangeAspect="1" noChangeArrowheads="1"/>
            </p:cNvPicPr>
            <p:nvPr/>
          </p:nvPicPr>
          <p:blipFill>
            <a:blip r:embed="rId3" cstate="print"/>
            <a:srcRect/>
            <a:stretch>
              <a:fillRect/>
            </a:stretch>
          </p:blipFill>
          <p:spPr bwMode="auto">
            <a:xfrm>
              <a:off x="6461125" y="377825"/>
              <a:ext cx="201613" cy="484188"/>
            </a:xfrm>
            <a:prstGeom prst="rect">
              <a:avLst/>
            </a:prstGeom>
            <a:noFill/>
            <a:ln w="9525">
              <a:noFill/>
              <a:miter lim="800000"/>
              <a:headEnd/>
              <a:tailEnd/>
            </a:ln>
            <a:effectLst/>
          </p:spPr>
        </p:pic>
      </p:grpSp>
    </p:spTree>
    <p:extLst>
      <p:ext uri="{BB962C8B-B14F-4D97-AF65-F5344CB8AC3E}">
        <p14:creationId xmlns:p14="http://schemas.microsoft.com/office/powerpoint/2010/main" val="152467633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11113" y="350838"/>
            <a:ext cx="6985001" cy="603250"/>
            <a:chOff x="-11113" y="350838"/>
            <a:chExt cx="6985001" cy="603250"/>
          </a:xfrm>
        </p:grpSpPr>
        <p:sp>
          <p:nvSpPr>
            <p:cNvPr id="5" name="Rectangle 4"/>
            <p:cNvSpPr/>
            <p:nvPr/>
          </p:nvSpPr>
          <p:spPr>
            <a:xfrm>
              <a:off x="0" y="350838"/>
              <a:ext cx="6973888" cy="603250"/>
            </a:xfrm>
            <a:prstGeom prst="rect">
              <a:avLst/>
            </a:prstGeom>
            <a:solidFill>
              <a:srgbClr val="517A23"/>
            </a:solidFill>
            <a:ln>
              <a:noFill/>
            </a:ln>
            <a:effectLst>
              <a:outerShdw blurRad="50800" dist="38100" dir="2700000" algn="tl" rotWithShape="0">
                <a:srgbClr val="000000">
                  <a:alpha val="43000"/>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NZ" dirty="0"/>
            </a:p>
          </p:txBody>
        </p:sp>
        <p:sp>
          <p:nvSpPr>
            <p:cNvPr id="6" name="Title 1"/>
            <p:cNvSpPr txBox="1">
              <a:spLocks/>
            </p:cNvSpPr>
            <p:nvPr/>
          </p:nvSpPr>
          <p:spPr bwMode="auto">
            <a:xfrm>
              <a:off x="250825" y="431800"/>
              <a:ext cx="5746750" cy="414338"/>
            </a:xfrm>
            <a:prstGeom prst="rect">
              <a:avLst/>
            </a:prstGeom>
            <a:noFill/>
            <a:ln w="9525">
              <a:noFill/>
              <a:miter lim="800000"/>
              <a:headEnd/>
              <a:tailEnd/>
            </a:ln>
          </p:spPr>
          <p:txBody>
            <a:bodyPr anchor="ctr"/>
            <a:lstStyle/>
            <a:p>
              <a:r>
                <a:rPr lang="en-US" sz="2000" b="1" dirty="0" smtClean="0">
                  <a:solidFill>
                    <a:schemeClr val="bg1"/>
                  </a:solidFill>
                  <a:latin typeface="Calibri" pitchFamily="34" charset="0"/>
                  <a:ea typeface="ＭＳ Ｐゴシック" pitchFamily="34" charset="-128"/>
                  <a:cs typeface="Calibri" pitchFamily="34" charset="0"/>
                </a:rPr>
                <a:t>What is reported?</a:t>
              </a:r>
              <a:endParaRPr lang="en-US" sz="2000" b="1" dirty="0">
                <a:solidFill>
                  <a:srgbClr val="D9D9D9"/>
                </a:solidFill>
                <a:latin typeface="Calibri" pitchFamily="34" charset="0"/>
                <a:ea typeface="ＭＳ Ｐゴシック" pitchFamily="34" charset="-128"/>
                <a:cs typeface="Calibri" pitchFamily="34" charset="0"/>
              </a:endParaRPr>
            </a:p>
          </p:txBody>
        </p:sp>
        <p:cxnSp>
          <p:nvCxnSpPr>
            <p:cNvPr id="7" name="Straight Connector 6"/>
            <p:cNvCxnSpPr/>
            <p:nvPr/>
          </p:nvCxnSpPr>
          <p:spPr>
            <a:xfrm flipV="1">
              <a:off x="-11113" y="871538"/>
              <a:ext cx="6985001" cy="0"/>
            </a:xfrm>
            <a:prstGeom prst="line">
              <a:avLst/>
            </a:prstGeom>
            <a:ln w="25400">
              <a:solidFill>
                <a:srgbClr val="A1BC74"/>
              </a:solidFill>
            </a:ln>
          </p:spPr>
          <p:style>
            <a:lnRef idx="1">
              <a:schemeClr val="accent1"/>
            </a:lnRef>
            <a:fillRef idx="0">
              <a:schemeClr val="accent1"/>
            </a:fillRef>
            <a:effectRef idx="0">
              <a:schemeClr val="accent1"/>
            </a:effectRef>
            <a:fontRef idx="minor">
              <a:schemeClr val="tx1"/>
            </a:fontRef>
          </p:style>
        </p:cxnSp>
        <p:pic>
          <p:nvPicPr>
            <p:cNvPr id="8" name="Picture 5"/>
            <p:cNvPicPr>
              <a:picLocks noChangeAspect="1" noChangeArrowheads="1"/>
            </p:cNvPicPr>
            <p:nvPr/>
          </p:nvPicPr>
          <p:blipFill>
            <a:blip r:embed="rId2" cstate="print"/>
            <a:srcRect/>
            <a:stretch>
              <a:fillRect/>
            </a:stretch>
          </p:blipFill>
          <p:spPr bwMode="auto">
            <a:xfrm>
              <a:off x="6461125" y="377825"/>
              <a:ext cx="201613" cy="484188"/>
            </a:xfrm>
            <a:prstGeom prst="rect">
              <a:avLst/>
            </a:prstGeom>
            <a:noFill/>
            <a:ln w="9525">
              <a:noFill/>
              <a:miter lim="800000"/>
              <a:headEnd/>
              <a:tailEnd/>
            </a:ln>
            <a:effectLst/>
          </p:spPr>
        </p:pic>
      </p:grpSp>
      <p:graphicFrame>
        <p:nvGraphicFramePr>
          <p:cNvPr id="2" name="Table 1"/>
          <p:cNvGraphicFramePr>
            <a:graphicFrameLocks noGrp="1"/>
          </p:cNvGraphicFramePr>
          <p:nvPr>
            <p:extLst>
              <p:ext uri="{D42A27DB-BD31-4B8C-83A1-F6EECF244321}">
                <p14:modId xmlns:p14="http://schemas.microsoft.com/office/powerpoint/2010/main" val="3245578747"/>
              </p:ext>
            </p:extLst>
          </p:nvPr>
        </p:nvGraphicFramePr>
        <p:xfrm>
          <a:off x="433387" y="1262529"/>
          <a:ext cx="7782766" cy="4861560"/>
        </p:xfrm>
        <a:graphic>
          <a:graphicData uri="http://schemas.openxmlformats.org/drawingml/2006/table">
            <a:tbl>
              <a:tblPr firstRow="1" bandRow="1">
                <a:tableStyleId>{5C22544A-7EE6-4342-B048-85BDC9FD1C3A}</a:tableStyleId>
              </a:tblPr>
              <a:tblGrid>
                <a:gridCol w="3891383"/>
                <a:gridCol w="3891383"/>
              </a:tblGrid>
              <a:tr h="370840">
                <a:tc>
                  <a:txBody>
                    <a:bodyPr/>
                    <a:lstStyle/>
                    <a:p>
                      <a:r>
                        <a:rPr lang="en-NZ" dirty="0" smtClean="0"/>
                        <a:t>COMPLIANCE SCHEMES</a:t>
                      </a:r>
                      <a:endParaRPr lang="en-NZ" dirty="0"/>
                    </a:p>
                  </a:txBody>
                  <a:tcPr>
                    <a:solidFill>
                      <a:schemeClr val="accent3"/>
                    </a:solidFill>
                  </a:tcPr>
                </a:tc>
                <a:tc>
                  <a:txBody>
                    <a:bodyPr/>
                    <a:lstStyle/>
                    <a:p>
                      <a:r>
                        <a:rPr lang="en-NZ" dirty="0" smtClean="0"/>
                        <a:t>VOLUNTARY SCHEMES</a:t>
                      </a:r>
                      <a:endParaRPr lang="en-NZ" dirty="0"/>
                    </a:p>
                  </a:txBody>
                  <a:tcPr>
                    <a:solidFill>
                      <a:schemeClr val="accent3"/>
                    </a:solidFill>
                  </a:tcPr>
                </a:tc>
              </a:tr>
              <a:tr h="370840">
                <a:tc gridSpan="2">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endParaRPr lang="en-US" b="1" dirty="0" smtClean="0"/>
                    </a:p>
                  </a:txBody>
                  <a:tcPr>
                    <a:solidFill>
                      <a:schemeClr val="accent3">
                        <a:lumMod val="60000"/>
                        <a:lumOff val="40000"/>
                      </a:schemeClr>
                    </a:solidFill>
                  </a:tcPr>
                </a:tc>
                <a:tc hMerge="1">
                  <a:txBody>
                    <a:bodyPr/>
                    <a:lstStyle/>
                    <a:p>
                      <a:endParaRPr lang="en-NZ" dirty="0"/>
                    </a:p>
                  </a:txBody>
                  <a:tcPr>
                    <a:solidFill>
                      <a:schemeClr val="accent3">
                        <a:lumMod val="60000"/>
                        <a:lumOff val="40000"/>
                      </a:schemeClr>
                    </a:solidFill>
                  </a:tcPr>
                </a:tc>
              </a:tr>
              <a:tr h="370840">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dirty="0" err="1" smtClean="0"/>
                        <a:t>Organisation</a:t>
                      </a:r>
                      <a:r>
                        <a:rPr lang="en-US" dirty="0" smtClean="0"/>
                        <a:t> only</a:t>
                      </a:r>
                    </a:p>
                  </a:txBody>
                  <a:tcPr>
                    <a:solidFill>
                      <a:schemeClr val="accent3">
                        <a:lumMod val="60000"/>
                        <a:lumOff val="40000"/>
                      </a:schemeClr>
                    </a:solidFill>
                  </a:tcPr>
                </a:tc>
                <a:tc>
                  <a:txBody>
                    <a:bodyPr/>
                    <a:lstStyle/>
                    <a:p>
                      <a:r>
                        <a:rPr lang="en-NZ" dirty="0" smtClean="0"/>
                        <a:t>Organisation, product, service, events</a:t>
                      </a:r>
                      <a:endParaRPr lang="en-NZ" dirty="0"/>
                    </a:p>
                  </a:txBody>
                  <a:tcPr>
                    <a:solidFill>
                      <a:schemeClr val="accent3">
                        <a:lumMod val="60000"/>
                        <a:lumOff val="40000"/>
                      </a:schemeClr>
                    </a:solidFill>
                  </a:tcPr>
                </a:tc>
              </a:tr>
              <a:tr h="370840">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dirty="0" smtClean="0"/>
                        <a:t>CO</a:t>
                      </a:r>
                      <a:r>
                        <a:rPr lang="en-US" baseline="-25000" dirty="0" smtClean="0"/>
                        <a:t>2</a:t>
                      </a:r>
                      <a:r>
                        <a:rPr lang="en-US" dirty="0" smtClean="0"/>
                        <a:t> alone OR</a:t>
                      </a:r>
                    </a:p>
                    <a:p>
                      <a:pPr marL="0" marR="0" lvl="1" indent="0" algn="l" defTabSz="914400" rtl="0" eaLnBrk="1" fontAlgn="auto" latinLnBrk="0" hangingPunct="1">
                        <a:lnSpc>
                          <a:spcPct val="100000"/>
                        </a:lnSpc>
                        <a:spcBef>
                          <a:spcPts val="0"/>
                        </a:spcBef>
                        <a:spcAft>
                          <a:spcPts val="0"/>
                        </a:spcAft>
                        <a:buClrTx/>
                        <a:buSzTx/>
                        <a:buFontTx/>
                        <a:buNone/>
                        <a:tabLst/>
                        <a:defRPr/>
                      </a:pPr>
                      <a:r>
                        <a:rPr lang="en-US" dirty="0" smtClean="0"/>
                        <a:t>All six GHGs</a:t>
                      </a:r>
                    </a:p>
                  </a:txBody>
                  <a:tcPr>
                    <a:solidFill>
                      <a:schemeClr val="accent3">
                        <a:lumMod val="60000"/>
                        <a:lumOff val="40000"/>
                      </a:schemeClr>
                    </a:solidFill>
                  </a:tcPr>
                </a:tc>
                <a:tc>
                  <a:txBody>
                    <a:bodyPr/>
                    <a:lstStyle/>
                    <a:p>
                      <a:r>
                        <a:rPr lang="en-NZ" dirty="0" smtClean="0"/>
                        <a:t>All six GHGs</a:t>
                      </a:r>
                      <a:endParaRPr lang="en-NZ" dirty="0"/>
                    </a:p>
                  </a:txBody>
                  <a:tcPr>
                    <a:solidFill>
                      <a:schemeClr val="accent3">
                        <a:lumMod val="60000"/>
                        <a:lumOff val="40000"/>
                      </a:schemeClr>
                    </a:solidFill>
                  </a:tcPr>
                </a:tc>
              </a:tr>
              <a:tr h="370840">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dirty="0" smtClean="0"/>
                        <a:t>Scope 1 emissions OR</a:t>
                      </a:r>
                    </a:p>
                    <a:p>
                      <a:pPr marL="0" marR="0" lvl="1" indent="0" algn="l" defTabSz="914400" rtl="0" eaLnBrk="1" fontAlgn="auto" latinLnBrk="0" hangingPunct="1">
                        <a:lnSpc>
                          <a:spcPct val="100000"/>
                        </a:lnSpc>
                        <a:spcBef>
                          <a:spcPts val="0"/>
                        </a:spcBef>
                        <a:spcAft>
                          <a:spcPts val="0"/>
                        </a:spcAft>
                        <a:buClrTx/>
                        <a:buSzTx/>
                        <a:buFontTx/>
                        <a:buNone/>
                        <a:tabLst/>
                        <a:defRPr/>
                      </a:pPr>
                      <a:r>
                        <a:rPr lang="en-US" dirty="0" smtClean="0"/>
                        <a:t>Scope 1 and 2 emissions</a:t>
                      </a:r>
                    </a:p>
                    <a:p>
                      <a:endParaRPr lang="en-NZ" dirty="0"/>
                    </a:p>
                  </a:txBody>
                  <a:tcPr>
                    <a:solidFill>
                      <a:schemeClr val="accent3">
                        <a:lumMod val="60000"/>
                        <a:lumOff val="40000"/>
                      </a:schemeClr>
                    </a:solidFill>
                  </a:tcPr>
                </a:tc>
                <a:tc>
                  <a:txBody>
                    <a:bodyPr/>
                    <a:lstStyle/>
                    <a:p>
                      <a:r>
                        <a:rPr lang="en-NZ" dirty="0" smtClean="0"/>
                        <a:t>Scope 1 emissions</a:t>
                      </a:r>
                    </a:p>
                    <a:p>
                      <a:r>
                        <a:rPr lang="en-NZ" dirty="0" smtClean="0"/>
                        <a:t>Scope 2 emissions</a:t>
                      </a:r>
                    </a:p>
                    <a:p>
                      <a:r>
                        <a:rPr lang="en-NZ" dirty="0" smtClean="0"/>
                        <a:t>Scope 3 emissions (up to 15 categories)</a:t>
                      </a:r>
                      <a:endParaRPr lang="en-NZ" dirty="0"/>
                    </a:p>
                  </a:txBody>
                  <a:tcPr>
                    <a:solidFill>
                      <a:schemeClr val="accent3">
                        <a:lumMod val="60000"/>
                        <a:lumOff val="40000"/>
                      </a:schemeClr>
                    </a:solidFill>
                  </a:tcPr>
                </a:tc>
              </a:tr>
              <a:tr h="370840">
                <a:tc>
                  <a:txBody>
                    <a:bodyPr/>
                    <a:lstStyle/>
                    <a:p>
                      <a:r>
                        <a:rPr lang="en-NZ" dirty="0" smtClean="0"/>
                        <a:t>Emissions liable under the scheme</a:t>
                      </a:r>
                      <a:endParaRPr lang="en-NZ" dirty="0"/>
                    </a:p>
                  </a:txBody>
                  <a:tcPr>
                    <a:solidFill>
                      <a:schemeClr val="accent3">
                        <a:lumMod val="60000"/>
                        <a:lumOff val="40000"/>
                      </a:schemeClr>
                    </a:solidFill>
                  </a:tcPr>
                </a:tc>
                <a:tc>
                  <a:txBody>
                    <a:bodyPr/>
                    <a:lstStyle/>
                    <a:p>
                      <a:r>
                        <a:rPr lang="en-NZ" dirty="0" smtClean="0"/>
                        <a:t>Emissions that company owns, controls, can influence</a:t>
                      </a:r>
                      <a:endParaRPr lang="en-NZ" dirty="0"/>
                    </a:p>
                  </a:txBody>
                  <a:tcPr>
                    <a:solidFill>
                      <a:schemeClr val="accent3">
                        <a:lumMod val="60000"/>
                        <a:lumOff val="40000"/>
                      </a:schemeClr>
                    </a:solidFill>
                  </a:tcPr>
                </a:tc>
              </a:tr>
              <a:tr h="370840">
                <a:tc>
                  <a:txBody>
                    <a:bodyPr/>
                    <a:lstStyle/>
                    <a:p>
                      <a:r>
                        <a:rPr lang="en-NZ" dirty="0" smtClean="0"/>
                        <a:t>Rules for reporting are set by</a:t>
                      </a:r>
                      <a:r>
                        <a:rPr lang="en-NZ" baseline="0" dirty="0" smtClean="0"/>
                        <a:t> the regulator and vary by sector</a:t>
                      </a:r>
                      <a:endParaRPr lang="en-NZ" dirty="0"/>
                    </a:p>
                  </a:txBody>
                  <a:tcPr>
                    <a:solidFill>
                      <a:schemeClr val="accent3">
                        <a:lumMod val="60000"/>
                        <a:lumOff val="40000"/>
                      </a:schemeClr>
                    </a:solidFill>
                  </a:tcPr>
                </a:tc>
                <a:tc>
                  <a:txBody>
                    <a:bodyPr/>
                    <a:lstStyle/>
                    <a:p>
                      <a:r>
                        <a:rPr lang="en-NZ" dirty="0" smtClean="0"/>
                        <a:t>Rules for reporting are based on</a:t>
                      </a:r>
                      <a:r>
                        <a:rPr lang="en-NZ" baseline="0" dirty="0" smtClean="0"/>
                        <a:t> international standards</a:t>
                      </a:r>
                      <a:endParaRPr lang="en-NZ" dirty="0"/>
                    </a:p>
                  </a:txBody>
                  <a:tcPr>
                    <a:solidFill>
                      <a:schemeClr val="accent3">
                        <a:lumMod val="60000"/>
                        <a:lumOff val="40000"/>
                      </a:schemeClr>
                    </a:solidFill>
                  </a:tcPr>
                </a:tc>
              </a:tr>
              <a:tr h="370840">
                <a:tc>
                  <a:txBody>
                    <a:bodyPr/>
                    <a:lstStyle/>
                    <a:p>
                      <a:r>
                        <a:rPr lang="en-NZ" dirty="0" smtClean="0"/>
                        <a:t>Self</a:t>
                      </a:r>
                      <a:r>
                        <a:rPr lang="en-NZ" baseline="0" dirty="0" smtClean="0"/>
                        <a:t> declaration OR</a:t>
                      </a:r>
                    </a:p>
                    <a:p>
                      <a:r>
                        <a:rPr lang="en-NZ" baseline="0" dirty="0" smtClean="0"/>
                        <a:t>Selection of reporting organisations are</a:t>
                      </a:r>
                    </a:p>
                    <a:p>
                      <a:r>
                        <a:rPr lang="en-NZ" baseline="0" dirty="0" smtClean="0"/>
                        <a:t>third party verified</a:t>
                      </a:r>
                      <a:endParaRPr lang="en-NZ" dirty="0"/>
                    </a:p>
                  </a:txBody>
                  <a:tcPr>
                    <a:solidFill>
                      <a:schemeClr val="accent3">
                        <a:lumMod val="60000"/>
                        <a:lumOff val="40000"/>
                      </a:schemeClr>
                    </a:solidFill>
                  </a:tcPr>
                </a:tc>
                <a:tc>
                  <a:txBody>
                    <a:bodyPr/>
                    <a:lstStyle/>
                    <a:p>
                      <a:r>
                        <a:rPr lang="en-NZ" dirty="0" smtClean="0"/>
                        <a:t>All</a:t>
                      </a:r>
                      <a:r>
                        <a:rPr lang="en-NZ" baseline="0" dirty="0" smtClean="0"/>
                        <a:t> organisations are t</a:t>
                      </a:r>
                      <a:r>
                        <a:rPr lang="en-NZ" dirty="0" smtClean="0"/>
                        <a:t>hird party verified</a:t>
                      </a:r>
                    </a:p>
                    <a:p>
                      <a:r>
                        <a:rPr lang="en-NZ" dirty="0" smtClean="0"/>
                        <a:t>Accredited</a:t>
                      </a:r>
                      <a:r>
                        <a:rPr lang="en-NZ" baseline="0" dirty="0" smtClean="0"/>
                        <a:t> certifier</a:t>
                      </a:r>
                      <a:endParaRPr lang="en-NZ" dirty="0"/>
                    </a:p>
                  </a:txBody>
                  <a:tcPr>
                    <a:solidFill>
                      <a:schemeClr val="accent3">
                        <a:lumMod val="60000"/>
                        <a:lumOff val="40000"/>
                      </a:schemeClr>
                    </a:solidFill>
                  </a:tcPr>
                </a:tc>
              </a:tr>
            </a:tbl>
          </a:graphicData>
        </a:graphic>
      </p:graphicFrame>
    </p:spTree>
    <p:extLst>
      <p:ext uri="{BB962C8B-B14F-4D97-AF65-F5344CB8AC3E}">
        <p14:creationId xmlns:p14="http://schemas.microsoft.com/office/powerpoint/2010/main" val="2907138381"/>
      </p:ext>
    </p:extLst>
  </p:cSld>
  <p:clrMapOvr>
    <a:masterClrMapping/>
  </p:clrMapOvr>
  <p:transition spd="med">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11113" y="350838"/>
            <a:ext cx="6985001" cy="603250"/>
            <a:chOff x="-11113" y="350838"/>
            <a:chExt cx="6985001" cy="603250"/>
          </a:xfrm>
        </p:grpSpPr>
        <p:sp>
          <p:nvSpPr>
            <p:cNvPr id="5" name="Rectangle 4"/>
            <p:cNvSpPr/>
            <p:nvPr/>
          </p:nvSpPr>
          <p:spPr>
            <a:xfrm>
              <a:off x="0" y="350838"/>
              <a:ext cx="6973888" cy="603250"/>
            </a:xfrm>
            <a:prstGeom prst="rect">
              <a:avLst/>
            </a:prstGeom>
            <a:solidFill>
              <a:srgbClr val="517A23"/>
            </a:solidFill>
            <a:ln>
              <a:noFill/>
            </a:ln>
            <a:effectLst>
              <a:outerShdw blurRad="50800" dist="38100" dir="2700000" algn="tl" rotWithShape="0">
                <a:srgbClr val="000000">
                  <a:alpha val="43000"/>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NZ" dirty="0"/>
            </a:p>
          </p:txBody>
        </p:sp>
        <p:sp>
          <p:nvSpPr>
            <p:cNvPr id="6" name="Title 1"/>
            <p:cNvSpPr txBox="1">
              <a:spLocks/>
            </p:cNvSpPr>
            <p:nvPr/>
          </p:nvSpPr>
          <p:spPr bwMode="auto">
            <a:xfrm>
              <a:off x="250825" y="431800"/>
              <a:ext cx="5746750" cy="414338"/>
            </a:xfrm>
            <a:prstGeom prst="rect">
              <a:avLst/>
            </a:prstGeom>
            <a:noFill/>
            <a:ln w="9525">
              <a:noFill/>
              <a:miter lim="800000"/>
              <a:headEnd/>
              <a:tailEnd/>
            </a:ln>
          </p:spPr>
          <p:txBody>
            <a:bodyPr anchor="ctr"/>
            <a:lstStyle/>
            <a:p>
              <a:r>
                <a:rPr lang="en-US" sz="2000" b="1" dirty="0" smtClean="0">
                  <a:solidFill>
                    <a:schemeClr val="bg1"/>
                  </a:solidFill>
                  <a:latin typeface="Calibri" pitchFamily="34" charset="0"/>
                  <a:ea typeface="ＭＳ Ｐゴシック" pitchFamily="34" charset="-128"/>
                  <a:cs typeface="Calibri" pitchFamily="34" charset="0"/>
                </a:rPr>
                <a:t>What is required for the offset or carbon credit?</a:t>
              </a:r>
              <a:endParaRPr lang="en-US" sz="2000" b="1" dirty="0">
                <a:solidFill>
                  <a:srgbClr val="D9D9D9"/>
                </a:solidFill>
                <a:latin typeface="Calibri" pitchFamily="34" charset="0"/>
                <a:ea typeface="ＭＳ Ｐゴシック" pitchFamily="34" charset="-128"/>
                <a:cs typeface="Calibri" pitchFamily="34" charset="0"/>
              </a:endParaRPr>
            </a:p>
          </p:txBody>
        </p:sp>
        <p:cxnSp>
          <p:nvCxnSpPr>
            <p:cNvPr id="7" name="Straight Connector 6"/>
            <p:cNvCxnSpPr/>
            <p:nvPr/>
          </p:nvCxnSpPr>
          <p:spPr>
            <a:xfrm flipV="1">
              <a:off x="-11113" y="871538"/>
              <a:ext cx="6985001" cy="0"/>
            </a:xfrm>
            <a:prstGeom prst="line">
              <a:avLst/>
            </a:prstGeom>
            <a:ln w="25400">
              <a:solidFill>
                <a:srgbClr val="A1BC74"/>
              </a:solidFill>
            </a:ln>
          </p:spPr>
          <p:style>
            <a:lnRef idx="1">
              <a:schemeClr val="accent1"/>
            </a:lnRef>
            <a:fillRef idx="0">
              <a:schemeClr val="accent1"/>
            </a:fillRef>
            <a:effectRef idx="0">
              <a:schemeClr val="accent1"/>
            </a:effectRef>
            <a:fontRef idx="minor">
              <a:schemeClr val="tx1"/>
            </a:fontRef>
          </p:style>
        </p:cxnSp>
        <p:pic>
          <p:nvPicPr>
            <p:cNvPr id="8" name="Picture 5"/>
            <p:cNvPicPr>
              <a:picLocks noChangeAspect="1" noChangeArrowheads="1"/>
            </p:cNvPicPr>
            <p:nvPr/>
          </p:nvPicPr>
          <p:blipFill>
            <a:blip r:embed="rId2" cstate="print"/>
            <a:srcRect/>
            <a:stretch>
              <a:fillRect/>
            </a:stretch>
          </p:blipFill>
          <p:spPr bwMode="auto">
            <a:xfrm>
              <a:off x="6461125" y="377825"/>
              <a:ext cx="201613" cy="484188"/>
            </a:xfrm>
            <a:prstGeom prst="rect">
              <a:avLst/>
            </a:prstGeom>
            <a:noFill/>
            <a:ln w="9525">
              <a:noFill/>
              <a:miter lim="800000"/>
              <a:headEnd/>
              <a:tailEnd/>
            </a:ln>
            <a:effectLst/>
          </p:spPr>
        </p:pic>
      </p:grpSp>
      <p:graphicFrame>
        <p:nvGraphicFramePr>
          <p:cNvPr id="2" name="Table 1"/>
          <p:cNvGraphicFramePr>
            <a:graphicFrameLocks noGrp="1"/>
          </p:cNvGraphicFramePr>
          <p:nvPr>
            <p:extLst>
              <p:ext uri="{D42A27DB-BD31-4B8C-83A1-F6EECF244321}">
                <p14:modId xmlns:p14="http://schemas.microsoft.com/office/powerpoint/2010/main" val="3729472226"/>
              </p:ext>
            </p:extLst>
          </p:nvPr>
        </p:nvGraphicFramePr>
        <p:xfrm>
          <a:off x="433385" y="1262529"/>
          <a:ext cx="8401332" cy="5130800"/>
        </p:xfrm>
        <a:graphic>
          <a:graphicData uri="http://schemas.openxmlformats.org/drawingml/2006/table">
            <a:tbl>
              <a:tblPr firstRow="1" bandRow="1">
                <a:tableStyleId>{5C22544A-7EE6-4342-B048-85BDC9FD1C3A}</a:tableStyleId>
              </a:tblPr>
              <a:tblGrid>
                <a:gridCol w="4200666"/>
                <a:gridCol w="4200666"/>
              </a:tblGrid>
              <a:tr h="370840">
                <a:tc>
                  <a:txBody>
                    <a:bodyPr/>
                    <a:lstStyle/>
                    <a:p>
                      <a:r>
                        <a:rPr lang="en-NZ" dirty="0" smtClean="0"/>
                        <a:t>COMPLIANCE SCHEMES</a:t>
                      </a:r>
                      <a:endParaRPr lang="en-NZ" dirty="0"/>
                    </a:p>
                  </a:txBody>
                  <a:tcPr>
                    <a:solidFill>
                      <a:schemeClr val="accent3"/>
                    </a:solidFill>
                  </a:tcPr>
                </a:tc>
                <a:tc>
                  <a:txBody>
                    <a:bodyPr/>
                    <a:lstStyle/>
                    <a:p>
                      <a:r>
                        <a:rPr lang="en-NZ" dirty="0" smtClean="0"/>
                        <a:t>VOLUNTARY SCHEMES</a:t>
                      </a:r>
                      <a:endParaRPr lang="en-NZ" dirty="0"/>
                    </a:p>
                  </a:txBody>
                  <a:tcPr>
                    <a:solidFill>
                      <a:schemeClr val="accent3"/>
                    </a:solidFill>
                  </a:tcPr>
                </a:tc>
              </a:tr>
              <a:tr h="370840">
                <a:tc gridSpan="2">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endParaRPr lang="en-US" b="1" dirty="0" smtClean="0"/>
                    </a:p>
                  </a:txBody>
                  <a:tcPr>
                    <a:solidFill>
                      <a:schemeClr val="accent3">
                        <a:lumMod val="60000"/>
                        <a:lumOff val="40000"/>
                      </a:schemeClr>
                    </a:solidFill>
                  </a:tcPr>
                </a:tc>
                <a:tc hMerge="1">
                  <a:txBody>
                    <a:bodyPr/>
                    <a:lstStyle/>
                    <a:p>
                      <a:endParaRPr lang="en-NZ" dirty="0"/>
                    </a:p>
                  </a:txBody>
                  <a:tcPr>
                    <a:solidFill>
                      <a:schemeClr val="accent3">
                        <a:lumMod val="60000"/>
                        <a:lumOff val="40000"/>
                      </a:schemeClr>
                    </a:solidFill>
                  </a:tcPr>
                </a:tc>
              </a:tr>
              <a:tr h="370840">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dirty="0" smtClean="0"/>
                        <a:t>Only</a:t>
                      </a:r>
                      <a:r>
                        <a:rPr lang="en-US" baseline="0" dirty="0" smtClean="0"/>
                        <a:t> the emissions that the </a:t>
                      </a:r>
                      <a:r>
                        <a:rPr lang="en-US" baseline="0" dirty="0" err="1" smtClean="0"/>
                        <a:t>organisation</a:t>
                      </a:r>
                      <a:r>
                        <a:rPr lang="en-US" baseline="0" dirty="0" smtClean="0"/>
                        <a:t> is liable to report</a:t>
                      </a:r>
                      <a:endParaRPr lang="en-US" dirty="0" smtClean="0"/>
                    </a:p>
                  </a:txBody>
                  <a:tcPr>
                    <a:solidFill>
                      <a:schemeClr val="accent3">
                        <a:lumMod val="60000"/>
                        <a:lumOff val="40000"/>
                      </a:schemeClr>
                    </a:solidFill>
                  </a:tcPr>
                </a:tc>
                <a:tc>
                  <a:txBody>
                    <a:bodyPr/>
                    <a:lstStyle/>
                    <a:p>
                      <a:r>
                        <a:rPr lang="en-NZ" dirty="0" smtClean="0"/>
                        <a:t>All emissions reported within the certified boundary</a:t>
                      </a:r>
                      <a:r>
                        <a:rPr lang="en-NZ" baseline="0" dirty="0" smtClean="0"/>
                        <a:t> and scope</a:t>
                      </a:r>
                      <a:endParaRPr lang="en-NZ" dirty="0"/>
                    </a:p>
                  </a:txBody>
                  <a:tcPr>
                    <a:solidFill>
                      <a:schemeClr val="accent3">
                        <a:lumMod val="60000"/>
                        <a:lumOff val="40000"/>
                      </a:schemeClr>
                    </a:solidFill>
                  </a:tcPr>
                </a:tc>
              </a:tr>
              <a:tr h="370840">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dirty="0" smtClean="0"/>
                        <a:t>ONE offset unit per each TWO tCO2</a:t>
                      </a:r>
                      <a:r>
                        <a:rPr lang="en-US" baseline="-25000" dirty="0" smtClean="0"/>
                        <a:t>e</a:t>
                      </a:r>
                      <a:r>
                        <a:rPr lang="en-US" dirty="0" smtClean="0"/>
                        <a:t> reported</a:t>
                      </a:r>
                    </a:p>
                  </a:txBody>
                  <a:tcPr>
                    <a:solidFill>
                      <a:schemeClr val="accent3">
                        <a:lumMod val="60000"/>
                        <a:lumOff val="4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NZ" dirty="0" smtClean="0"/>
                        <a:t>ONE offset unit per every ONE tCO</a:t>
                      </a:r>
                      <a:r>
                        <a:rPr lang="en-NZ" baseline="-25000" dirty="0" smtClean="0"/>
                        <a:t>2</a:t>
                      </a:r>
                      <a:r>
                        <a:rPr lang="en-NZ" dirty="0" smtClean="0"/>
                        <a:t>e reported</a:t>
                      </a:r>
                    </a:p>
                  </a:txBody>
                  <a:tcPr>
                    <a:solidFill>
                      <a:schemeClr val="accent3">
                        <a:lumMod val="60000"/>
                        <a:lumOff val="40000"/>
                      </a:schemeClr>
                    </a:solidFill>
                  </a:tcPr>
                </a:tc>
              </a:tr>
              <a:tr h="370840">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dirty="0" smtClean="0"/>
                        <a:t>May surrender offset units or pay money</a:t>
                      </a:r>
                      <a:r>
                        <a:rPr lang="en-US" baseline="0" dirty="0" smtClean="0"/>
                        <a:t> instead</a:t>
                      </a:r>
                      <a:endParaRPr lang="en-US" dirty="0" smtClean="0"/>
                    </a:p>
                  </a:txBody>
                  <a:tcPr>
                    <a:solidFill>
                      <a:schemeClr val="accent3">
                        <a:lumMod val="60000"/>
                        <a:lumOff val="4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NZ" dirty="0" smtClean="0"/>
                        <a:t>Offset must be based</a:t>
                      </a:r>
                      <a:r>
                        <a:rPr lang="en-NZ" baseline="0" dirty="0" smtClean="0"/>
                        <a:t> on an emissions reduction</a:t>
                      </a:r>
                      <a:endParaRPr lang="en-NZ" dirty="0" smtClean="0"/>
                    </a:p>
                  </a:txBody>
                  <a:tcPr>
                    <a:solidFill>
                      <a:schemeClr val="accent3">
                        <a:lumMod val="60000"/>
                        <a:lumOff val="40000"/>
                      </a:schemeClr>
                    </a:solidFill>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NZ" dirty="0" smtClean="0"/>
                        <a:t>Offsets can be NZUs or CERs (from CDM)</a:t>
                      </a:r>
                    </a:p>
                    <a:p>
                      <a:endParaRPr lang="en-NZ" dirty="0"/>
                    </a:p>
                  </a:txBody>
                  <a:tcPr>
                    <a:solidFill>
                      <a:schemeClr val="accent3">
                        <a:lumMod val="60000"/>
                        <a:lumOff val="4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NZ" dirty="0" smtClean="0"/>
                        <a:t>Offsets may be CERs or VCUs  </a:t>
                      </a:r>
                      <a:r>
                        <a:rPr lang="en-NZ" baseline="0" dirty="0" smtClean="0"/>
                        <a:t>from projects certified under the CDM or VCS</a:t>
                      </a:r>
                      <a:endParaRPr lang="en-NZ" dirty="0" smtClean="0"/>
                    </a:p>
                  </a:txBody>
                  <a:tcPr>
                    <a:solidFill>
                      <a:schemeClr val="accent3">
                        <a:lumMod val="60000"/>
                        <a:lumOff val="40000"/>
                      </a:schemeClr>
                    </a:solidFill>
                  </a:tcPr>
                </a:tc>
              </a:tr>
              <a:tr h="370840">
                <a:tc>
                  <a:txBody>
                    <a:bodyPr/>
                    <a:lstStyle/>
                    <a:p>
                      <a:r>
                        <a:rPr lang="en-NZ" dirty="0" smtClean="0"/>
                        <a:t>NZUs are not created from</a:t>
                      </a:r>
                      <a:r>
                        <a:rPr lang="en-NZ" baseline="0" dirty="0" smtClean="0"/>
                        <a:t> an emissions reduction and are not additional</a:t>
                      </a:r>
                      <a:endParaRPr lang="en-NZ" dirty="0"/>
                    </a:p>
                  </a:txBody>
                  <a:tcPr>
                    <a:solidFill>
                      <a:schemeClr val="accent3">
                        <a:lumMod val="60000"/>
                        <a:lumOff val="4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NZ" dirty="0" smtClean="0"/>
                        <a:t>Offsets </a:t>
                      </a:r>
                      <a:r>
                        <a:rPr lang="en-NZ" baseline="0" dirty="0" smtClean="0"/>
                        <a:t>must be additional, permanent, verified, no leakage</a:t>
                      </a:r>
                      <a:endParaRPr lang="en-NZ" dirty="0" smtClean="0"/>
                    </a:p>
                  </a:txBody>
                  <a:tcPr>
                    <a:solidFill>
                      <a:schemeClr val="accent3">
                        <a:lumMod val="60000"/>
                        <a:lumOff val="40000"/>
                      </a:schemeClr>
                    </a:solidFill>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NZ" dirty="0" smtClean="0"/>
                        <a:t>Offset units are surrendered not cancelled and may be recycled or reallocated e.g. to agriculture in 2017</a:t>
                      </a:r>
                      <a:r>
                        <a:rPr lang="en-NZ" baseline="0" dirty="0" smtClean="0"/>
                        <a:t> – that means there could be double use</a:t>
                      </a:r>
                      <a:endParaRPr lang="en-NZ" dirty="0" smtClean="0"/>
                    </a:p>
                  </a:txBody>
                  <a:tcPr>
                    <a:solidFill>
                      <a:schemeClr val="accent3">
                        <a:lumMod val="60000"/>
                        <a:lumOff val="4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NZ" dirty="0" smtClean="0"/>
                        <a:t>Offsets must be cancelled (or equivalent) in the</a:t>
                      </a:r>
                      <a:r>
                        <a:rPr lang="en-NZ" baseline="0" dirty="0" smtClean="0"/>
                        <a:t> relevant public registry to ensure no double use of the offset</a:t>
                      </a:r>
                      <a:endParaRPr lang="en-NZ" dirty="0" smtClean="0"/>
                    </a:p>
                  </a:txBody>
                  <a:tcPr>
                    <a:solidFill>
                      <a:schemeClr val="accent3">
                        <a:lumMod val="60000"/>
                        <a:lumOff val="40000"/>
                      </a:schemeClr>
                    </a:solidFill>
                  </a:tcPr>
                </a:tc>
              </a:tr>
            </a:tbl>
          </a:graphicData>
        </a:graphic>
      </p:graphicFrame>
    </p:spTree>
    <p:extLst>
      <p:ext uri="{BB962C8B-B14F-4D97-AF65-F5344CB8AC3E}">
        <p14:creationId xmlns:p14="http://schemas.microsoft.com/office/powerpoint/2010/main" val="3755819908"/>
      </p:ext>
    </p:extLst>
  </p:cSld>
  <p:clrMapOvr>
    <a:masterClrMapping/>
  </p:clrMapOvr>
  <p:transition spd="med">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3"/>
          <p:cNvSpPr txBox="1">
            <a:spLocks noChangeArrowheads="1"/>
          </p:cNvSpPr>
          <p:nvPr/>
        </p:nvSpPr>
        <p:spPr>
          <a:xfrm>
            <a:off x="287781" y="1290954"/>
            <a:ext cx="6338487" cy="5409595"/>
          </a:xfrm>
          <a:prstGeom prst="rect">
            <a:avLst/>
          </a:prstGeom>
        </p:spPr>
        <p:txBody>
          <a:bodyPr>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nSpc>
                <a:spcPct val="110000"/>
              </a:lnSpc>
              <a:spcBef>
                <a:spcPts val="0"/>
              </a:spcBef>
              <a:spcAft>
                <a:spcPts val="600"/>
              </a:spcAft>
              <a:buClr>
                <a:schemeClr val="tx1">
                  <a:lumMod val="65000"/>
                  <a:lumOff val="35000"/>
                </a:schemeClr>
              </a:buClr>
              <a:buSzPct val="80000"/>
              <a:buNone/>
              <a:defRPr/>
            </a:pPr>
            <a:r>
              <a:rPr lang="en-NZ" sz="2600" b="1" dirty="0" smtClean="0"/>
              <a:t>2 </a:t>
            </a:r>
            <a:r>
              <a:rPr lang="en-NZ" sz="2600" dirty="0" smtClean="0"/>
              <a:t>offices: Lincoln and Auckland</a:t>
            </a:r>
          </a:p>
          <a:p>
            <a:pPr marL="0" indent="0">
              <a:lnSpc>
                <a:spcPct val="110000"/>
              </a:lnSpc>
              <a:spcBef>
                <a:spcPts val="0"/>
              </a:spcBef>
              <a:spcAft>
                <a:spcPts val="600"/>
              </a:spcAft>
              <a:buClr>
                <a:schemeClr val="tx1">
                  <a:lumMod val="65000"/>
                  <a:lumOff val="35000"/>
                </a:schemeClr>
              </a:buClr>
              <a:buSzPct val="80000"/>
              <a:buNone/>
              <a:defRPr/>
            </a:pPr>
            <a:r>
              <a:rPr lang="en-NZ" sz="2600" b="1" dirty="0" smtClean="0"/>
              <a:t>5</a:t>
            </a:r>
            <a:r>
              <a:rPr lang="en-NZ" sz="2600" dirty="0" smtClean="0"/>
              <a:t>  countries </a:t>
            </a:r>
          </a:p>
          <a:p>
            <a:pPr marL="0" indent="0">
              <a:lnSpc>
                <a:spcPct val="110000"/>
              </a:lnSpc>
              <a:spcBef>
                <a:spcPts val="0"/>
              </a:spcBef>
              <a:spcAft>
                <a:spcPts val="600"/>
              </a:spcAft>
              <a:buClr>
                <a:schemeClr val="tx1">
                  <a:lumMod val="65000"/>
                  <a:lumOff val="35000"/>
                </a:schemeClr>
              </a:buClr>
              <a:buSzPct val="80000"/>
              <a:buNone/>
              <a:defRPr/>
            </a:pPr>
            <a:r>
              <a:rPr lang="en-NZ" sz="2600" b="1" dirty="0" smtClean="0"/>
              <a:t>17</a:t>
            </a:r>
            <a:r>
              <a:rPr lang="en-NZ" sz="2600" dirty="0" smtClean="0"/>
              <a:t>  staff </a:t>
            </a:r>
          </a:p>
          <a:p>
            <a:pPr marL="0" indent="0">
              <a:lnSpc>
                <a:spcPct val="110000"/>
              </a:lnSpc>
              <a:spcBef>
                <a:spcPts val="0"/>
              </a:spcBef>
              <a:spcAft>
                <a:spcPts val="600"/>
              </a:spcAft>
              <a:buClr>
                <a:schemeClr val="tx1">
                  <a:lumMod val="65000"/>
                  <a:lumOff val="35000"/>
                </a:schemeClr>
              </a:buClr>
              <a:buSzPct val="80000"/>
              <a:buNone/>
              <a:defRPr/>
            </a:pPr>
            <a:r>
              <a:rPr lang="en-NZ" sz="2600" b="1" dirty="0" smtClean="0"/>
              <a:t>200+</a:t>
            </a:r>
            <a:r>
              <a:rPr lang="en-NZ" sz="2600" dirty="0" smtClean="0"/>
              <a:t>  clients</a:t>
            </a:r>
          </a:p>
          <a:p>
            <a:pPr marL="0" indent="0">
              <a:lnSpc>
                <a:spcPct val="110000"/>
              </a:lnSpc>
              <a:spcBef>
                <a:spcPts val="0"/>
              </a:spcBef>
              <a:spcAft>
                <a:spcPts val="600"/>
              </a:spcAft>
              <a:buClr>
                <a:schemeClr val="tx1">
                  <a:lumMod val="65000"/>
                  <a:lumOff val="35000"/>
                </a:schemeClr>
              </a:buClr>
              <a:buSzPct val="80000"/>
              <a:buNone/>
              <a:defRPr/>
            </a:pPr>
            <a:r>
              <a:rPr lang="en-NZ" sz="2600" b="1" dirty="0" smtClean="0"/>
              <a:t>775+</a:t>
            </a:r>
            <a:r>
              <a:rPr lang="en-NZ" sz="2600" dirty="0" smtClean="0"/>
              <a:t>  certifications</a:t>
            </a:r>
          </a:p>
          <a:p>
            <a:pPr marL="0" indent="0">
              <a:lnSpc>
                <a:spcPct val="110000"/>
              </a:lnSpc>
              <a:spcBef>
                <a:spcPts val="0"/>
              </a:spcBef>
              <a:spcAft>
                <a:spcPts val="600"/>
              </a:spcAft>
              <a:buClr>
                <a:schemeClr val="tx1">
                  <a:lumMod val="65000"/>
                  <a:lumOff val="35000"/>
                </a:schemeClr>
              </a:buClr>
              <a:buSzPct val="80000"/>
              <a:buNone/>
              <a:defRPr/>
            </a:pPr>
            <a:r>
              <a:rPr lang="en-NZ" sz="2600" b="1" dirty="0" smtClean="0"/>
              <a:t>265,000+</a:t>
            </a:r>
            <a:r>
              <a:rPr lang="en-NZ" sz="2600" dirty="0" smtClean="0"/>
              <a:t>  tCO</a:t>
            </a:r>
            <a:r>
              <a:rPr lang="en-NZ" sz="2600" baseline="-25000" dirty="0" smtClean="0"/>
              <a:t>2</a:t>
            </a:r>
            <a:r>
              <a:rPr lang="en-NZ" sz="2600" dirty="0" smtClean="0"/>
              <a:t>e offsets</a:t>
            </a:r>
          </a:p>
          <a:p>
            <a:pPr marL="0" indent="0">
              <a:lnSpc>
                <a:spcPct val="110000"/>
              </a:lnSpc>
              <a:spcBef>
                <a:spcPts val="0"/>
              </a:spcBef>
              <a:spcAft>
                <a:spcPts val="600"/>
              </a:spcAft>
              <a:buClr>
                <a:schemeClr val="tx1">
                  <a:lumMod val="65000"/>
                  <a:lumOff val="35000"/>
                </a:schemeClr>
              </a:buClr>
              <a:buSzPct val="80000"/>
              <a:buNone/>
              <a:defRPr/>
            </a:pPr>
            <a:r>
              <a:rPr lang="en-NZ" sz="2600" b="1" dirty="0" smtClean="0"/>
              <a:t>1.86m+ </a:t>
            </a:r>
            <a:r>
              <a:rPr lang="en-NZ" sz="2600" dirty="0" smtClean="0"/>
              <a:t>tCO</a:t>
            </a:r>
            <a:r>
              <a:rPr lang="en-NZ" sz="2600" baseline="-25000" dirty="0" smtClean="0"/>
              <a:t>2</a:t>
            </a:r>
            <a:r>
              <a:rPr lang="en-NZ" sz="2600" dirty="0" smtClean="0"/>
              <a:t>e reductions</a:t>
            </a:r>
            <a:endParaRPr lang="en-NZ" sz="2600" b="1" dirty="0" smtClean="0"/>
          </a:p>
          <a:p>
            <a:pPr marL="0" indent="0">
              <a:lnSpc>
                <a:spcPct val="110000"/>
              </a:lnSpc>
              <a:spcBef>
                <a:spcPts val="0"/>
              </a:spcBef>
              <a:spcAft>
                <a:spcPts val="600"/>
              </a:spcAft>
              <a:buClr>
                <a:schemeClr val="tx1">
                  <a:lumMod val="65000"/>
                  <a:lumOff val="35000"/>
                </a:schemeClr>
              </a:buClr>
              <a:buSzPct val="80000"/>
              <a:buNone/>
              <a:defRPr/>
            </a:pPr>
            <a:r>
              <a:rPr lang="en-NZ" sz="2600" b="1" dirty="0" smtClean="0"/>
              <a:t>74.5m+ </a:t>
            </a:r>
            <a:r>
              <a:rPr lang="en-NZ" sz="2600" dirty="0" smtClean="0"/>
              <a:t>tCO</a:t>
            </a:r>
            <a:r>
              <a:rPr lang="en-NZ" sz="2600" baseline="-25000" dirty="0" smtClean="0"/>
              <a:t>2</a:t>
            </a:r>
            <a:r>
              <a:rPr lang="en-NZ" sz="2600" dirty="0" smtClean="0"/>
              <a:t>e verified footprint</a:t>
            </a:r>
          </a:p>
          <a:p>
            <a:pPr marL="0" indent="0">
              <a:buNone/>
              <a:defRPr/>
            </a:pPr>
            <a:endParaRPr lang="en-US" dirty="0" smtClean="0">
              <a:effectLst>
                <a:outerShdw blurRad="38100" dist="38100" dir="2700000" algn="tl">
                  <a:srgbClr val="C0C0C0"/>
                </a:outerShdw>
              </a:effectLst>
            </a:endParaRPr>
          </a:p>
        </p:txBody>
      </p:sp>
      <p:pic>
        <p:nvPicPr>
          <p:cNvPr id="1331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21576" y="1339741"/>
            <a:ext cx="2467223" cy="19682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16" name="Group 15"/>
          <p:cNvGrpSpPr/>
          <p:nvPr/>
        </p:nvGrpSpPr>
        <p:grpSpPr>
          <a:xfrm>
            <a:off x="-11113" y="350838"/>
            <a:ext cx="6985001" cy="603250"/>
            <a:chOff x="-11113" y="350838"/>
            <a:chExt cx="6985001" cy="603250"/>
          </a:xfrm>
        </p:grpSpPr>
        <p:sp>
          <p:nvSpPr>
            <p:cNvPr id="17" name="Rectangle 16"/>
            <p:cNvSpPr/>
            <p:nvPr/>
          </p:nvSpPr>
          <p:spPr>
            <a:xfrm>
              <a:off x="0" y="350838"/>
              <a:ext cx="6973888" cy="603250"/>
            </a:xfrm>
            <a:prstGeom prst="rect">
              <a:avLst/>
            </a:prstGeom>
            <a:solidFill>
              <a:srgbClr val="517A23"/>
            </a:solidFill>
            <a:ln>
              <a:noFill/>
            </a:ln>
            <a:effectLst>
              <a:outerShdw blurRad="50800" dist="38100" dir="2700000" algn="tl" rotWithShape="0">
                <a:srgbClr val="000000">
                  <a:alpha val="43000"/>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NZ" dirty="0"/>
            </a:p>
          </p:txBody>
        </p:sp>
        <p:sp>
          <p:nvSpPr>
            <p:cNvPr id="18" name="Title 1"/>
            <p:cNvSpPr txBox="1">
              <a:spLocks/>
            </p:cNvSpPr>
            <p:nvPr/>
          </p:nvSpPr>
          <p:spPr bwMode="auto">
            <a:xfrm>
              <a:off x="250825" y="431800"/>
              <a:ext cx="5746750" cy="414338"/>
            </a:xfrm>
            <a:prstGeom prst="rect">
              <a:avLst/>
            </a:prstGeom>
            <a:noFill/>
            <a:ln w="9525">
              <a:noFill/>
              <a:miter lim="800000"/>
              <a:headEnd/>
              <a:tailEnd/>
            </a:ln>
          </p:spPr>
          <p:txBody>
            <a:bodyPr anchor="ctr"/>
            <a:lstStyle/>
            <a:p>
              <a:r>
                <a:rPr lang="en-US" sz="2000" b="1" dirty="0" smtClean="0">
                  <a:solidFill>
                    <a:schemeClr val="bg1"/>
                  </a:solidFill>
                  <a:latin typeface="Calibri" pitchFamily="34" charset="0"/>
                  <a:ea typeface="ＭＳ Ｐゴシック" pitchFamily="34" charset="-128"/>
                  <a:cs typeface="Calibri" pitchFamily="34" charset="0"/>
                </a:rPr>
                <a:t>Our numbers </a:t>
              </a:r>
              <a:endParaRPr lang="en-US" sz="2000" b="1" dirty="0">
                <a:solidFill>
                  <a:srgbClr val="D9D9D9"/>
                </a:solidFill>
                <a:latin typeface="Calibri" pitchFamily="34" charset="0"/>
                <a:ea typeface="ＭＳ Ｐゴシック" pitchFamily="34" charset="-128"/>
                <a:cs typeface="Calibri" pitchFamily="34" charset="0"/>
              </a:endParaRPr>
            </a:p>
          </p:txBody>
        </p:sp>
        <p:cxnSp>
          <p:nvCxnSpPr>
            <p:cNvPr id="19" name="Straight Connector 18"/>
            <p:cNvCxnSpPr/>
            <p:nvPr/>
          </p:nvCxnSpPr>
          <p:spPr>
            <a:xfrm flipV="1">
              <a:off x="-11113" y="871538"/>
              <a:ext cx="6985001" cy="0"/>
            </a:xfrm>
            <a:prstGeom prst="line">
              <a:avLst/>
            </a:prstGeom>
            <a:ln w="25400">
              <a:solidFill>
                <a:srgbClr val="A1BC74"/>
              </a:solidFill>
            </a:ln>
          </p:spPr>
          <p:style>
            <a:lnRef idx="1">
              <a:schemeClr val="accent1"/>
            </a:lnRef>
            <a:fillRef idx="0">
              <a:schemeClr val="accent1"/>
            </a:fillRef>
            <a:effectRef idx="0">
              <a:schemeClr val="accent1"/>
            </a:effectRef>
            <a:fontRef idx="minor">
              <a:schemeClr val="tx1"/>
            </a:fontRef>
          </p:style>
        </p:cxnSp>
        <p:pic>
          <p:nvPicPr>
            <p:cNvPr id="20" name="Picture 5"/>
            <p:cNvPicPr>
              <a:picLocks noChangeAspect="1" noChangeArrowheads="1"/>
            </p:cNvPicPr>
            <p:nvPr/>
          </p:nvPicPr>
          <p:blipFill>
            <a:blip r:embed="rId3" cstate="print"/>
            <a:srcRect/>
            <a:stretch>
              <a:fillRect/>
            </a:stretch>
          </p:blipFill>
          <p:spPr bwMode="auto">
            <a:xfrm>
              <a:off x="6461125" y="377825"/>
              <a:ext cx="201613" cy="484188"/>
            </a:xfrm>
            <a:prstGeom prst="rect">
              <a:avLst/>
            </a:prstGeom>
            <a:noFill/>
            <a:ln w="9525">
              <a:noFill/>
              <a:miter lim="800000"/>
              <a:headEnd/>
              <a:tailEnd/>
            </a:ln>
            <a:effectLst/>
          </p:spPr>
        </p:pic>
      </p:grpSp>
      <p:graphicFrame>
        <p:nvGraphicFramePr>
          <p:cNvPr id="10" name="Chart 9"/>
          <p:cNvGraphicFramePr>
            <a:graphicFrameLocks/>
          </p:cNvGraphicFramePr>
          <p:nvPr>
            <p:extLst>
              <p:ext uri="{D42A27DB-BD31-4B8C-83A1-F6EECF244321}">
                <p14:modId xmlns:p14="http://schemas.microsoft.com/office/powerpoint/2010/main" val="1621570288"/>
              </p:ext>
            </p:extLst>
          </p:nvPr>
        </p:nvGraphicFramePr>
        <p:xfrm>
          <a:off x="5133739" y="3617260"/>
          <a:ext cx="3680297" cy="2429496"/>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2197618957"/>
      </p:ext>
    </p:extLst>
  </p:cSld>
  <p:clrMapOvr>
    <a:masterClrMapping/>
  </p:clrMapOvr>
  <p:transition spd="med">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289204" y="1337969"/>
            <a:ext cx="5681289" cy="4708981"/>
          </a:xfrm>
          <a:prstGeom prst="rect">
            <a:avLst/>
          </a:prstGeom>
        </p:spPr>
        <p:txBody>
          <a:bodyPr wrap="square">
            <a:spAutoFit/>
          </a:bodyPr>
          <a:lstStyle/>
          <a:p>
            <a:pPr marL="342900" indent="-342900" algn="just">
              <a:buFont typeface="Arial" pitchFamily="34" charset="0"/>
              <a:buChar char="•"/>
              <a:defRPr/>
            </a:pPr>
            <a:r>
              <a:rPr lang="en-NZ" sz="2000" dirty="0" smtClean="0">
                <a:ea typeface="ＭＳ Ｐゴシック" charset="-128"/>
                <a:cs typeface="Tahoma" pitchFamily="34" charset="0"/>
              </a:rPr>
              <a:t>ISO 14065:2007 accredited by the Joint Accreditation System of Australia and New Zealand (JAS-ANZ) to verify/certify against </a:t>
            </a:r>
          </a:p>
          <a:p>
            <a:pPr marL="800100" lvl="1" indent="-342900" algn="just">
              <a:buFont typeface="Courier New" pitchFamily="49" charset="0"/>
              <a:buChar char="o"/>
              <a:defRPr/>
            </a:pPr>
            <a:r>
              <a:rPr lang="en-NZ" sz="2000" dirty="0" smtClean="0">
                <a:ea typeface="ＭＳ Ｐゴシック" charset="-128"/>
                <a:cs typeface="Tahoma" pitchFamily="34" charset="0"/>
              </a:rPr>
              <a:t>ISO 14064-1:2006 (organisation)</a:t>
            </a:r>
          </a:p>
          <a:p>
            <a:pPr marL="800100" lvl="1" indent="-342900" algn="just">
              <a:buFont typeface="Courier New" pitchFamily="49" charset="0"/>
              <a:buChar char="o"/>
              <a:defRPr/>
            </a:pPr>
            <a:r>
              <a:rPr lang="en-NZ" sz="2000" dirty="0" smtClean="0">
                <a:ea typeface="ＭＳ Ｐゴシック" charset="-128"/>
                <a:cs typeface="Tahoma" pitchFamily="34" charset="0"/>
              </a:rPr>
              <a:t>PAS 2050:2008 (product)</a:t>
            </a:r>
          </a:p>
          <a:p>
            <a:pPr marL="342900" indent="-342900" algn="just">
              <a:buFont typeface="Wingdings" pitchFamily="2" charset="2"/>
              <a:buChar char="Ø"/>
              <a:defRPr/>
            </a:pPr>
            <a:endParaRPr lang="en-NZ" sz="2000" dirty="0">
              <a:ea typeface="ＭＳ Ｐゴシック" charset="-128"/>
              <a:cs typeface="Tahoma" pitchFamily="34" charset="0"/>
            </a:endParaRPr>
          </a:p>
          <a:p>
            <a:pPr marL="342900" indent="-342900" algn="just">
              <a:buFont typeface="Arial" pitchFamily="34" charset="0"/>
              <a:buChar char="•"/>
              <a:defRPr/>
            </a:pPr>
            <a:r>
              <a:rPr lang="en-NZ" sz="2000" dirty="0" smtClean="0">
                <a:ea typeface="ＭＳ Ｐゴシック" charset="-128"/>
                <a:cs typeface="Tahoma" pitchFamily="34" charset="0"/>
              </a:rPr>
              <a:t>Assessed by the UK Environment Agency and licensed under the UK Climate Change Act 2008 as meeting and exceeding the Carbon Trust Standard for the Carbon </a:t>
            </a:r>
            <a:r>
              <a:rPr lang="en-NZ" sz="2000" dirty="0" err="1" smtClean="0">
                <a:ea typeface="ＭＳ Ｐゴシック" charset="-128"/>
                <a:cs typeface="Tahoma" pitchFamily="34" charset="0"/>
              </a:rPr>
              <a:t>ReducEQUItion</a:t>
            </a:r>
            <a:r>
              <a:rPr lang="en-NZ" sz="2000" dirty="0" smtClean="0">
                <a:ea typeface="ＭＳ Ｐゴシック" charset="-128"/>
                <a:cs typeface="Tahoma" pitchFamily="34" charset="0"/>
              </a:rPr>
              <a:t> Commitment (CRC) and Energy Efficiency Scheme</a:t>
            </a:r>
          </a:p>
          <a:p>
            <a:pPr marL="342900" indent="-342900" algn="just">
              <a:buFont typeface="Arial" pitchFamily="34" charset="0"/>
              <a:buChar char="•"/>
              <a:defRPr/>
            </a:pPr>
            <a:endParaRPr lang="en-NZ" sz="2000" dirty="0">
              <a:ea typeface="ＭＳ Ｐゴシック" charset="-128"/>
              <a:cs typeface="Tahoma" pitchFamily="34" charset="0"/>
            </a:endParaRPr>
          </a:p>
          <a:p>
            <a:pPr marL="342900" indent="-342900" algn="just">
              <a:buFont typeface="Arial" pitchFamily="34" charset="0"/>
              <a:buChar char="•"/>
              <a:defRPr/>
            </a:pPr>
            <a:r>
              <a:rPr lang="en-NZ" sz="2000" dirty="0" smtClean="0">
                <a:ea typeface="ＭＳ Ｐゴシック" charset="-128"/>
                <a:cs typeface="Tahoma" pitchFamily="34" charset="0"/>
              </a:rPr>
              <a:t>Accredited by the Carbon Disclosure Project as a verification standard suitable for organisations reporting into the CDP</a:t>
            </a:r>
          </a:p>
        </p:txBody>
      </p:sp>
      <p:sp>
        <p:nvSpPr>
          <p:cNvPr id="20" name="Title 1"/>
          <p:cNvSpPr txBox="1">
            <a:spLocks/>
          </p:cNvSpPr>
          <p:nvPr/>
        </p:nvSpPr>
        <p:spPr bwMode="auto">
          <a:xfrm>
            <a:off x="250203" y="431488"/>
            <a:ext cx="2802280" cy="415113"/>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sz="2000" b="1" dirty="0" smtClean="0">
                <a:solidFill>
                  <a:schemeClr val="bg1"/>
                </a:solidFill>
                <a:latin typeface="Calibri" pitchFamily="34" charset="0"/>
                <a:ea typeface="ＭＳ Ｐゴシック" charset="0"/>
                <a:cs typeface="Calibri" pitchFamily="34" charset="0"/>
              </a:rPr>
              <a:t>Our credentials</a:t>
            </a:r>
            <a:endParaRPr lang="en-US" sz="2000" b="1" dirty="0">
              <a:solidFill>
                <a:srgbClr val="D9D9D9"/>
              </a:solidFill>
              <a:latin typeface="Calibri" pitchFamily="34" charset="0"/>
              <a:ea typeface="ＭＳ Ｐゴシック" charset="0"/>
              <a:cs typeface="Calibri" pitchFamily="34" charset="0"/>
            </a:endParaRPr>
          </a:p>
        </p:txBody>
      </p:sp>
      <p:grpSp>
        <p:nvGrpSpPr>
          <p:cNvPr id="2" name="Group 1"/>
          <p:cNvGrpSpPr/>
          <p:nvPr/>
        </p:nvGrpSpPr>
        <p:grpSpPr>
          <a:xfrm>
            <a:off x="6718673" y="1231049"/>
            <a:ext cx="2076766" cy="4564235"/>
            <a:chOff x="6718673" y="1231049"/>
            <a:chExt cx="2076766" cy="4564235"/>
          </a:xfrm>
        </p:grpSpPr>
        <p:pic>
          <p:nvPicPr>
            <p:cNvPr id="13" name="Picture 1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718673" y="1231049"/>
              <a:ext cx="1216316" cy="1216316"/>
            </a:xfrm>
            <a:prstGeom prst="rect">
              <a:avLst/>
            </a:prstGeom>
          </p:spPr>
        </p:pic>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985862" y="4800600"/>
              <a:ext cx="994684" cy="994684"/>
            </a:xfrm>
            <a:prstGeom prst="rect">
              <a:avLst/>
            </a:prstGeom>
          </p:spPr>
        </p:pic>
        <p:pic>
          <p:nvPicPr>
            <p:cNvPr id="1026" name="Picture 2" descr="http://www.samlesbury.org.uk/images/environment_logo.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718673" y="3225240"/>
              <a:ext cx="2076766" cy="835772"/>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14" name="Group 13"/>
          <p:cNvGrpSpPr/>
          <p:nvPr/>
        </p:nvGrpSpPr>
        <p:grpSpPr>
          <a:xfrm>
            <a:off x="-11113" y="350838"/>
            <a:ext cx="6985001" cy="603250"/>
            <a:chOff x="-11113" y="350838"/>
            <a:chExt cx="6985001" cy="603250"/>
          </a:xfrm>
        </p:grpSpPr>
        <p:sp>
          <p:nvSpPr>
            <p:cNvPr id="15" name="Rectangle 14"/>
            <p:cNvSpPr/>
            <p:nvPr/>
          </p:nvSpPr>
          <p:spPr>
            <a:xfrm>
              <a:off x="0" y="350838"/>
              <a:ext cx="6973888" cy="603250"/>
            </a:xfrm>
            <a:prstGeom prst="rect">
              <a:avLst/>
            </a:prstGeom>
            <a:solidFill>
              <a:srgbClr val="517A23"/>
            </a:solidFill>
            <a:ln>
              <a:noFill/>
            </a:ln>
            <a:effectLst>
              <a:outerShdw blurRad="50800" dist="38100" dir="2700000" algn="tl" rotWithShape="0">
                <a:srgbClr val="000000">
                  <a:alpha val="43000"/>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NZ" dirty="0"/>
            </a:p>
          </p:txBody>
        </p:sp>
        <p:sp>
          <p:nvSpPr>
            <p:cNvPr id="16" name="Title 1"/>
            <p:cNvSpPr txBox="1">
              <a:spLocks/>
            </p:cNvSpPr>
            <p:nvPr/>
          </p:nvSpPr>
          <p:spPr bwMode="auto">
            <a:xfrm>
              <a:off x="250825" y="431800"/>
              <a:ext cx="5746750" cy="414338"/>
            </a:xfrm>
            <a:prstGeom prst="rect">
              <a:avLst/>
            </a:prstGeom>
            <a:noFill/>
            <a:ln w="9525">
              <a:noFill/>
              <a:miter lim="800000"/>
              <a:headEnd/>
              <a:tailEnd/>
            </a:ln>
          </p:spPr>
          <p:txBody>
            <a:bodyPr anchor="ctr"/>
            <a:lstStyle/>
            <a:p>
              <a:r>
                <a:rPr lang="en-US" sz="2000" b="1" dirty="0" smtClean="0">
                  <a:solidFill>
                    <a:schemeClr val="bg1"/>
                  </a:solidFill>
                  <a:latin typeface="Calibri" pitchFamily="34" charset="0"/>
                  <a:ea typeface="ＭＳ Ｐゴシック" pitchFamily="34" charset="-128"/>
                  <a:cs typeface="Calibri" pitchFamily="34" charset="0"/>
                </a:rPr>
                <a:t>Our credentials </a:t>
              </a:r>
              <a:endParaRPr lang="en-US" sz="2000" b="1" dirty="0">
                <a:solidFill>
                  <a:srgbClr val="D9D9D9"/>
                </a:solidFill>
                <a:latin typeface="Calibri" pitchFamily="34" charset="0"/>
                <a:ea typeface="ＭＳ Ｐゴシック" pitchFamily="34" charset="-128"/>
                <a:cs typeface="Calibri" pitchFamily="34" charset="0"/>
              </a:endParaRPr>
            </a:p>
          </p:txBody>
        </p:sp>
        <p:cxnSp>
          <p:nvCxnSpPr>
            <p:cNvPr id="17" name="Straight Connector 16"/>
            <p:cNvCxnSpPr/>
            <p:nvPr/>
          </p:nvCxnSpPr>
          <p:spPr>
            <a:xfrm flipV="1">
              <a:off x="-11113" y="871538"/>
              <a:ext cx="6985001" cy="0"/>
            </a:xfrm>
            <a:prstGeom prst="line">
              <a:avLst/>
            </a:prstGeom>
            <a:ln w="25400">
              <a:solidFill>
                <a:srgbClr val="A1BC74"/>
              </a:solidFill>
            </a:ln>
          </p:spPr>
          <p:style>
            <a:lnRef idx="1">
              <a:schemeClr val="accent1"/>
            </a:lnRef>
            <a:fillRef idx="0">
              <a:schemeClr val="accent1"/>
            </a:fillRef>
            <a:effectRef idx="0">
              <a:schemeClr val="accent1"/>
            </a:effectRef>
            <a:fontRef idx="minor">
              <a:schemeClr val="tx1"/>
            </a:fontRef>
          </p:style>
        </p:cxnSp>
        <p:pic>
          <p:nvPicPr>
            <p:cNvPr id="18" name="Picture 5"/>
            <p:cNvPicPr>
              <a:picLocks noChangeAspect="1" noChangeArrowheads="1"/>
            </p:cNvPicPr>
            <p:nvPr/>
          </p:nvPicPr>
          <p:blipFill>
            <a:blip r:embed="rId6" cstate="print"/>
            <a:srcRect/>
            <a:stretch>
              <a:fillRect/>
            </a:stretch>
          </p:blipFill>
          <p:spPr bwMode="auto">
            <a:xfrm>
              <a:off x="6461125" y="377825"/>
              <a:ext cx="201613" cy="484188"/>
            </a:xfrm>
            <a:prstGeom prst="rect">
              <a:avLst/>
            </a:prstGeom>
            <a:noFill/>
            <a:ln w="9525">
              <a:noFill/>
              <a:miter lim="800000"/>
              <a:headEnd/>
              <a:tailEnd/>
            </a:ln>
            <a:effectLst/>
          </p:spPr>
        </p:pic>
      </p:grpSp>
    </p:spTree>
    <p:extLst>
      <p:ext uri="{BB962C8B-B14F-4D97-AF65-F5344CB8AC3E}">
        <p14:creationId xmlns:p14="http://schemas.microsoft.com/office/powerpoint/2010/main" val="1025745158"/>
      </p:ext>
    </p:extLst>
  </p:cSld>
  <p:clrMapOvr>
    <a:masterClrMapping/>
  </p:clrMapOvr>
  <p:transition spd="med">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Content Placeholder 2"/>
          <p:cNvSpPr txBox="1">
            <a:spLocks/>
          </p:cNvSpPr>
          <p:nvPr/>
        </p:nvSpPr>
        <p:spPr>
          <a:xfrm>
            <a:off x="300264" y="1106488"/>
            <a:ext cx="6873421" cy="4525962"/>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fontAlgn="auto">
              <a:lnSpc>
                <a:spcPct val="80000"/>
              </a:lnSpc>
              <a:spcAft>
                <a:spcPct val="40000"/>
              </a:spcAft>
              <a:buFontTx/>
              <a:buChar char="•"/>
              <a:defRPr/>
            </a:pPr>
            <a:r>
              <a:rPr lang="en-US" sz="1800" kern="0" dirty="0" smtClean="0"/>
              <a:t>Certify </a:t>
            </a:r>
            <a:r>
              <a:rPr lang="en-US" sz="1800" kern="0" dirty="0" err="1" smtClean="0"/>
              <a:t>organisations</a:t>
            </a:r>
            <a:r>
              <a:rPr lang="en-US" sz="1800" kern="0" dirty="0" smtClean="0"/>
              <a:t>, products, services, events</a:t>
            </a:r>
          </a:p>
          <a:p>
            <a:pPr fontAlgn="auto">
              <a:lnSpc>
                <a:spcPct val="80000"/>
              </a:lnSpc>
              <a:spcAft>
                <a:spcPct val="40000"/>
              </a:spcAft>
              <a:buFontTx/>
              <a:buChar char="•"/>
              <a:defRPr/>
            </a:pPr>
            <a:r>
              <a:rPr lang="en-US" sz="1800" kern="0" dirty="0" smtClean="0"/>
              <a:t>Two </a:t>
            </a:r>
            <a:r>
              <a:rPr lang="en-US" sz="1800" kern="0" dirty="0"/>
              <a:t>certification </a:t>
            </a:r>
            <a:r>
              <a:rPr lang="en-US" sz="1800" kern="0" dirty="0" smtClean="0"/>
              <a:t>brands</a:t>
            </a:r>
          </a:p>
          <a:p>
            <a:pPr lvl="1">
              <a:lnSpc>
                <a:spcPct val="80000"/>
              </a:lnSpc>
              <a:spcAft>
                <a:spcPct val="40000"/>
              </a:spcAft>
              <a:buFont typeface="Courier New" pitchFamily="49" charset="0"/>
              <a:buChar char="o"/>
              <a:defRPr/>
            </a:pPr>
            <a:r>
              <a:rPr lang="en-US" sz="1600" kern="0" dirty="0" smtClean="0"/>
              <a:t>CEMARS </a:t>
            </a:r>
            <a:r>
              <a:rPr lang="en-US" sz="1600" kern="0" dirty="0"/>
              <a:t>(Certified Emissions Measurement And Reduction </a:t>
            </a:r>
            <a:r>
              <a:rPr lang="en-US" sz="1600" kern="0" dirty="0" smtClean="0"/>
              <a:t>Scheme)</a:t>
            </a:r>
          </a:p>
          <a:p>
            <a:pPr lvl="1">
              <a:lnSpc>
                <a:spcPct val="80000"/>
              </a:lnSpc>
              <a:spcAft>
                <a:spcPct val="40000"/>
              </a:spcAft>
              <a:buFont typeface="Courier New" pitchFamily="49" charset="0"/>
              <a:buChar char="o"/>
              <a:defRPr/>
            </a:pPr>
            <a:r>
              <a:rPr lang="en-US" sz="1600" kern="0" dirty="0" smtClean="0"/>
              <a:t>carboNZero </a:t>
            </a:r>
            <a:r>
              <a:rPr lang="en-US" sz="1600" kern="0" dirty="0" err="1" smtClean="0"/>
              <a:t>programme</a:t>
            </a:r>
            <a:r>
              <a:rPr lang="en-US" sz="1400" kern="0" dirty="0" smtClean="0"/>
              <a:t/>
            </a:r>
            <a:br>
              <a:rPr lang="en-US" sz="1400" kern="0" dirty="0" smtClean="0"/>
            </a:br>
            <a:endParaRPr lang="en-US" sz="1400" kern="0" dirty="0" smtClean="0"/>
          </a:p>
          <a:p>
            <a:pPr fontAlgn="auto">
              <a:lnSpc>
                <a:spcPct val="80000"/>
              </a:lnSpc>
              <a:spcAft>
                <a:spcPct val="40000"/>
              </a:spcAft>
              <a:buFontTx/>
              <a:buChar char="•"/>
              <a:defRPr/>
            </a:pPr>
            <a:r>
              <a:rPr lang="en-NZ" sz="1800" kern="0" dirty="0" smtClean="0"/>
              <a:t>Provide rules, tools and guidance</a:t>
            </a:r>
          </a:p>
          <a:p>
            <a:pPr fontAlgn="auto">
              <a:lnSpc>
                <a:spcPct val="80000"/>
              </a:lnSpc>
              <a:spcAft>
                <a:spcPct val="40000"/>
              </a:spcAft>
              <a:buFontTx/>
              <a:buChar char="•"/>
              <a:defRPr/>
            </a:pPr>
            <a:r>
              <a:rPr lang="en-NZ" sz="1800" kern="0" dirty="0"/>
              <a:t>U</a:t>
            </a:r>
            <a:r>
              <a:rPr lang="en-NZ" sz="1800" kern="0" dirty="0" smtClean="0"/>
              <a:t>ndertake the third party audits</a:t>
            </a:r>
            <a:endParaRPr lang="en-US" sz="1800" kern="0" dirty="0"/>
          </a:p>
          <a:p>
            <a:pPr fontAlgn="auto">
              <a:lnSpc>
                <a:spcPct val="80000"/>
              </a:lnSpc>
              <a:spcAft>
                <a:spcPct val="40000"/>
              </a:spcAft>
              <a:buFontTx/>
              <a:buChar char="•"/>
              <a:defRPr/>
            </a:pPr>
            <a:r>
              <a:rPr lang="en-US" sz="1800" kern="0" dirty="0" err="1" smtClean="0"/>
              <a:t>Programme</a:t>
            </a:r>
            <a:r>
              <a:rPr lang="en-US" sz="1800" kern="0" dirty="0" smtClean="0"/>
              <a:t> requirements are influenced by and aligned with </a:t>
            </a:r>
            <a:br>
              <a:rPr lang="en-US" sz="1800" kern="0" dirty="0" smtClean="0"/>
            </a:br>
            <a:r>
              <a:rPr lang="en-US" sz="1800" kern="0" dirty="0" smtClean="0"/>
              <a:t>international standards and sector best practice</a:t>
            </a:r>
          </a:p>
          <a:p>
            <a:pPr fontAlgn="auto">
              <a:lnSpc>
                <a:spcPct val="80000"/>
              </a:lnSpc>
              <a:spcAft>
                <a:spcPct val="40000"/>
              </a:spcAft>
              <a:buFontTx/>
              <a:buChar char="•"/>
              <a:defRPr/>
            </a:pPr>
            <a:endParaRPr lang="en-US" sz="1800" kern="0" dirty="0" smtClean="0"/>
          </a:p>
        </p:txBody>
      </p:sp>
      <p:grpSp>
        <p:nvGrpSpPr>
          <p:cNvPr id="3" name="Group 2"/>
          <p:cNvGrpSpPr/>
          <p:nvPr/>
        </p:nvGrpSpPr>
        <p:grpSpPr>
          <a:xfrm>
            <a:off x="706958" y="4623267"/>
            <a:ext cx="8170797" cy="1405476"/>
            <a:chOff x="706958" y="4623267"/>
            <a:chExt cx="8170797" cy="1405476"/>
          </a:xfrm>
        </p:grpSpPr>
        <p:pic>
          <p:nvPicPr>
            <p:cNvPr id="20" name="Picture 12" descr="http://www.taxis.co.nz/~images/content/carbonzero_taxi1.jpg"/>
            <p:cNvPicPr>
              <a:picLocks noChangeAspect="1" noChangeArrowheads="1"/>
            </p:cNvPicPr>
            <p:nvPr/>
          </p:nvPicPr>
          <p:blipFill>
            <a:blip r:embed="rId3" cstate="print"/>
            <a:srcRect/>
            <a:stretch>
              <a:fillRect/>
            </a:stretch>
          </p:blipFill>
          <p:spPr bwMode="auto">
            <a:xfrm>
              <a:off x="6461125" y="4623267"/>
              <a:ext cx="2416630" cy="942322"/>
            </a:xfrm>
            <a:prstGeom prst="rect">
              <a:avLst/>
            </a:prstGeom>
            <a:noFill/>
            <a:ln w="9525">
              <a:noFill/>
              <a:miter lim="800000"/>
              <a:headEnd/>
              <a:tailEnd/>
            </a:ln>
          </p:spPr>
        </p:pic>
        <p:pic>
          <p:nvPicPr>
            <p:cNvPr id="22" name="Picture 2"/>
            <p:cNvPicPr>
              <a:picLocks noChangeAspect="1" noChangeArrowheads="1"/>
            </p:cNvPicPr>
            <p:nvPr/>
          </p:nvPicPr>
          <p:blipFill>
            <a:blip r:embed="rId4" cstate="print"/>
            <a:srcRect/>
            <a:stretch>
              <a:fillRect/>
            </a:stretch>
          </p:blipFill>
          <p:spPr bwMode="auto">
            <a:xfrm>
              <a:off x="4862099" y="4623267"/>
              <a:ext cx="1330250" cy="1405476"/>
            </a:xfrm>
            <a:prstGeom prst="rect">
              <a:avLst/>
            </a:prstGeom>
            <a:noFill/>
            <a:ln w="9525">
              <a:solidFill>
                <a:schemeClr val="accent4"/>
              </a:solidFill>
              <a:miter lim="800000"/>
              <a:headEnd/>
              <a:tailEnd/>
            </a:ln>
          </p:spPr>
        </p:pic>
        <p:pic>
          <p:nvPicPr>
            <p:cNvPr id="12301" name="Picture 13" descr="2011 Fruit Logistica trade fair in Berlin."/>
            <p:cNvPicPr>
              <a:picLocks noChangeAspect="1" noChangeArrowheads="1"/>
            </p:cNvPicPr>
            <p:nvPr/>
          </p:nvPicPr>
          <p:blipFill>
            <a:blip r:embed="rId5" cstate="print"/>
            <a:srcRect/>
            <a:stretch>
              <a:fillRect/>
            </a:stretch>
          </p:blipFill>
          <p:spPr bwMode="auto">
            <a:xfrm>
              <a:off x="2829383" y="4623267"/>
              <a:ext cx="1815182" cy="1379539"/>
            </a:xfrm>
            <a:prstGeom prst="rect">
              <a:avLst/>
            </a:prstGeom>
            <a:noFill/>
          </p:spPr>
        </p:pic>
        <p:pic>
          <p:nvPicPr>
            <p:cNvPr id="12303" name="Picture 15" descr="http://1.bp.blogspot.com/-KabH591HM4s/TjmzzBx1xII/AAAAAAAAFts/GtNQCfOIB5A/s1600/museum1-highres-425Kb.jpg"/>
            <p:cNvPicPr>
              <a:picLocks noChangeAspect="1" noChangeArrowheads="1"/>
            </p:cNvPicPr>
            <p:nvPr/>
          </p:nvPicPr>
          <p:blipFill>
            <a:blip r:embed="rId6" cstate="print"/>
            <a:srcRect/>
            <a:stretch>
              <a:fillRect/>
            </a:stretch>
          </p:blipFill>
          <p:spPr bwMode="auto">
            <a:xfrm>
              <a:off x="706958" y="4623267"/>
              <a:ext cx="1836011" cy="1377494"/>
            </a:xfrm>
            <a:prstGeom prst="rect">
              <a:avLst/>
            </a:prstGeom>
            <a:noFill/>
          </p:spPr>
        </p:pic>
      </p:grpSp>
      <p:grpSp>
        <p:nvGrpSpPr>
          <p:cNvPr id="2" name="Group 1"/>
          <p:cNvGrpSpPr/>
          <p:nvPr/>
        </p:nvGrpSpPr>
        <p:grpSpPr>
          <a:xfrm>
            <a:off x="6141938" y="1142028"/>
            <a:ext cx="2541965" cy="1858122"/>
            <a:chOff x="6141938" y="1142028"/>
            <a:chExt cx="2541965" cy="1858122"/>
          </a:xfrm>
        </p:grpSpPr>
        <p:pic>
          <p:nvPicPr>
            <p:cNvPr id="14" name="Picture 18"/>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6141938" y="1979653"/>
              <a:ext cx="2541965" cy="10204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Picture 16"/>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7173685" y="1142028"/>
              <a:ext cx="1077749" cy="11200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17" name="Group 16"/>
          <p:cNvGrpSpPr/>
          <p:nvPr/>
        </p:nvGrpSpPr>
        <p:grpSpPr>
          <a:xfrm>
            <a:off x="-11113" y="350838"/>
            <a:ext cx="6985001" cy="603250"/>
            <a:chOff x="-11113" y="350838"/>
            <a:chExt cx="6985001" cy="603250"/>
          </a:xfrm>
        </p:grpSpPr>
        <p:sp>
          <p:nvSpPr>
            <p:cNvPr id="18" name="Rectangle 17"/>
            <p:cNvSpPr/>
            <p:nvPr/>
          </p:nvSpPr>
          <p:spPr>
            <a:xfrm>
              <a:off x="0" y="350838"/>
              <a:ext cx="6973888" cy="603250"/>
            </a:xfrm>
            <a:prstGeom prst="rect">
              <a:avLst/>
            </a:prstGeom>
            <a:solidFill>
              <a:srgbClr val="517A23"/>
            </a:solidFill>
            <a:ln>
              <a:noFill/>
            </a:ln>
            <a:effectLst>
              <a:outerShdw blurRad="50800" dist="38100" dir="2700000" algn="tl" rotWithShape="0">
                <a:srgbClr val="000000">
                  <a:alpha val="43000"/>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NZ" dirty="0"/>
            </a:p>
          </p:txBody>
        </p:sp>
        <p:sp>
          <p:nvSpPr>
            <p:cNvPr id="19" name="Title 1"/>
            <p:cNvSpPr txBox="1">
              <a:spLocks/>
            </p:cNvSpPr>
            <p:nvPr/>
          </p:nvSpPr>
          <p:spPr bwMode="auto">
            <a:xfrm>
              <a:off x="250825" y="431800"/>
              <a:ext cx="5746750" cy="414338"/>
            </a:xfrm>
            <a:prstGeom prst="rect">
              <a:avLst/>
            </a:prstGeom>
            <a:noFill/>
            <a:ln w="9525">
              <a:noFill/>
              <a:miter lim="800000"/>
              <a:headEnd/>
              <a:tailEnd/>
            </a:ln>
          </p:spPr>
          <p:txBody>
            <a:bodyPr anchor="ctr"/>
            <a:lstStyle/>
            <a:p>
              <a:r>
                <a:rPr lang="en-US" sz="2000" b="1" dirty="0" smtClean="0">
                  <a:solidFill>
                    <a:schemeClr val="bg1"/>
                  </a:solidFill>
                  <a:latin typeface="Calibri" pitchFamily="34" charset="0"/>
                  <a:ea typeface="ＭＳ Ｐゴシック" pitchFamily="34" charset="-128"/>
                  <a:cs typeface="Calibri" pitchFamily="34" charset="0"/>
                </a:rPr>
                <a:t>What we do? </a:t>
              </a:r>
              <a:endParaRPr lang="en-US" sz="2000" b="1" dirty="0">
                <a:solidFill>
                  <a:srgbClr val="D9D9D9"/>
                </a:solidFill>
                <a:latin typeface="Calibri" pitchFamily="34" charset="0"/>
                <a:ea typeface="ＭＳ Ｐゴシック" pitchFamily="34" charset="-128"/>
                <a:cs typeface="Calibri" pitchFamily="34" charset="0"/>
              </a:endParaRPr>
            </a:p>
          </p:txBody>
        </p:sp>
        <p:cxnSp>
          <p:nvCxnSpPr>
            <p:cNvPr id="21" name="Straight Connector 20"/>
            <p:cNvCxnSpPr/>
            <p:nvPr/>
          </p:nvCxnSpPr>
          <p:spPr>
            <a:xfrm flipV="1">
              <a:off x="-11113" y="871538"/>
              <a:ext cx="6985001" cy="0"/>
            </a:xfrm>
            <a:prstGeom prst="line">
              <a:avLst/>
            </a:prstGeom>
            <a:ln w="25400">
              <a:solidFill>
                <a:srgbClr val="A1BC74"/>
              </a:solidFill>
            </a:ln>
          </p:spPr>
          <p:style>
            <a:lnRef idx="1">
              <a:schemeClr val="accent1"/>
            </a:lnRef>
            <a:fillRef idx="0">
              <a:schemeClr val="accent1"/>
            </a:fillRef>
            <a:effectRef idx="0">
              <a:schemeClr val="accent1"/>
            </a:effectRef>
            <a:fontRef idx="minor">
              <a:schemeClr val="tx1"/>
            </a:fontRef>
          </p:style>
        </p:cxnSp>
        <p:pic>
          <p:nvPicPr>
            <p:cNvPr id="23" name="Picture 5"/>
            <p:cNvPicPr>
              <a:picLocks noChangeAspect="1" noChangeArrowheads="1"/>
            </p:cNvPicPr>
            <p:nvPr/>
          </p:nvPicPr>
          <p:blipFill>
            <a:blip r:embed="rId9" cstate="print"/>
            <a:srcRect/>
            <a:stretch>
              <a:fillRect/>
            </a:stretch>
          </p:blipFill>
          <p:spPr bwMode="auto">
            <a:xfrm>
              <a:off x="6461125" y="377825"/>
              <a:ext cx="201613" cy="484188"/>
            </a:xfrm>
            <a:prstGeom prst="rect">
              <a:avLst/>
            </a:prstGeom>
            <a:noFill/>
            <a:ln w="9525">
              <a:noFill/>
              <a:miter lim="800000"/>
              <a:headEnd/>
              <a:tailEnd/>
            </a:ln>
            <a:effectLst/>
          </p:spPr>
        </p:pic>
      </p:grpSp>
    </p:spTree>
    <p:extLst>
      <p:ext uri="{BB962C8B-B14F-4D97-AF65-F5344CB8AC3E}">
        <p14:creationId xmlns:p14="http://schemas.microsoft.com/office/powerpoint/2010/main" val="4055611063"/>
      </p:ext>
    </p:extLst>
  </p:cSld>
  <p:clrMapOvr>
    <a:masterClrMapping/>
  </p:clrMapOvr>
  <p:transition spd="med">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a:xfrm>
            <a:off x="-1" y="350805"/>
            <a:ext cx="6973678" cy="603935"/>
          </a:xfrm>
          <a:prstGeom prst="rect">
            <a:avLst/>
          </a:prstGeom>
          <a:solidFill>
            <a:srgbClr val="517A23"/>
          </a:solidFill>
          <a:ln>
            <a:noFill/>
          </a:ln>
          <a:effectLst>
            <a:outerShdw blurRad="50800" dist="38100" dir="2700000" algn="tl" rotWithShape="0">
              <a:srgbClr val="000000">
                <a:alpha val="43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dirty="0"/>
          </a:p>
        </p:txBody>
      </p:sp>
      <p:sp>
        <p:nvSpPr>
          <p:cNvPr id="12" name="Title 1"/>
          <p:cNvSpPr txBox="1">
            <a:spLocks/>
          </p:cNvSpPr>
          <p:nvPr/>
        </p:nvSpPr>
        <p:spPr bwMode="auto">
          <a:xfrm>
            <a:off x="250203" y="431488"/>
            <a:ext cx="5747826" cy="415113"/>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sz="2000" b="1" dirty="0" smtClean="0">
                <a:solidFill>
                  <a:schemeClr val="bg1"/>
                </a:solidFill>
                <a:latin typeface="Calibri" pitchFamily="34" charset="0"/>
                <a:ea typeface="ＭＳ Ｐゴシック" charset="0"/>
                <a:cs typeface="Calibri" pitchFamily="34" charset="0"/>
              </a:rPr>
              <a:t>What is it all about?</a:t>
            </a:r>
            <a:endParaRPr lang="en-US" sz="2000" b="1" dirty="0">
              <a:solidFill>
                <a:srgbClr val="D9D9D9"/>
              </a:solidFill>
              <a:latin typeface="Calibri" pitchFamily="34" charset="0"/>
              <a:ea typeface="ＭＳ Ｐゴシック" charset="0"/>
              <a:cs typeface="Calibri" pitchFamily="34" charset="0"/>
            </a:endParaRPr>
          </a:p>
        </p:txBody>
      </p:sp>
      <p:cxnSp>
        <p:nvCxnSpPr>
          <p:cNvPr id="13" name="Straight Connector 12"/>
          <p:cNvCxnSpPr/>
          <p:nvPr/>
        </p:nvCxnSpPr>
        <p:spPr>
          <a:xfrm flipV="1">
            <a:off x="-11412" y="872280"/>
            <a:ext cx="6985089" cy="1"/>
          </a:xfrm>
          <a:prstGeom prst="line">
            <a:avLst/>
          </a:prstGeom>
          <a:ln w="25400">
            <a:solidFill>
              <a:srgbClr val="A1BC74"/>
            </a:solidFill>
          </a:ln>
        </p:spPr>
        <p:style>
          <a:lnRef idx="1">
            <a:schemeClr val="accent1"/>
          </a:lnRef>
          <a:fillRef idx="0">
            <a:schemeClr val="accent1"/>
          </a:fillRef>
          <a:effectRef idx="0">
            <a:schemeClr val="accent1"/>
          </a:effectRef>
          <a:fontRef idx="minor">
            <a:schemeClr val="tx1"/>
          </a:fontRef>
        </p:style>
      </p:cxnSp>
      <p:pic>
        <p:nvPicPr>
          <p:cNvPr id="14" name="Picture 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461309" y="377237"/>
            <a:ext cx="202012" cy="484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Rectangle 3"/>
          <p:cNvSpPr txBox="1">
            <a:spLocks noChangeArrowheads="1"/>
          </p:cNvSpPr>
          <p:nvPr/>
        </p:nvSpPr>
        <p:spPr>
          <a:xfrm>
            <a:off x="184150" y="1545431"/>
            <a:ext cx="4800600" cy="3260725"/>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NZ" sz="2400" dirty="0" smtClean="0"/>
              <a:t>Climate change is the issue</a:t>
            </a:r>
          </a:p>
          <a:p>
            <a:r>
              <a:rPr lang="en-NZ" sz="2400" dirty="0" smtClean="0"/>
              <a:t>GHG emissions is the problem</a:t>
            </a:r>
          </a:p>
          <a:p>
            <a:r>
              <a:rPr lang="en-NZ" sz="2400" dirty="0" smtClean="0"/>
              <a:t>Price on carbon to encourage emissions reduction is the solution</a:t>
            </a:r>
          </a:p>
          <a:p>
            <a:r>
              <a:rPr lang="en-NZ" sz="2400" dirty="0" smtClean="0"/>
              <a:t>Carbon trading is the mechanism</a:t>
            </a:r>
          </a:p>
          <a:p>
            <a:r>
              <a:rPr lang="en-NZ" sz="2400" dirty="0" smtClean="0"/>
              <a:t>1 tonne of CO</a:t>
            </a:r>
            <a:r>
              <a:rPr lang="en-NZ" sz="2400" baseline="-25000" dirty="0" smtClean="0"/>
              <a:t>2</a:t>
            </a:r>
            <a:r>
              <a:rPr lang="en-NZ" sz="2400" dirty="0" smtClean="0"/>
              <a:t>e is the currency</a:t>
            </a:r>
          </a:p>
          <a:p>
            <a:r>
              <a:rPr lang="en-NZ" sz="2400" dirty="0" smtClean="0"/>
              <a:t>Measurement and verification is essential</a:t>
            </a:r>
          </a:p>
          <a:p>
            <a:pPr>
              <a:buFontTx/>
              <a:buNone/>
            </a:pPr>
            <a:endParaRPr lang="en-GB" sz="2800" dirty="0" smtClean="0"/>
          </a:p>
        </p:txBody>
      </p:sp>
      <p:pic>
        <p:nvPicPr>
          <p:cNvPr id="10" name="Picture 6" descr="CarbonExpo"/>
          <p:cNvPicPr>
            <a:picLocks noChangeAspect="1" noChangeArrowheads="1"/>
          </p:cNvPicPr>
          <p:nvPr/>
        </p:nvPicPr>
        <p:blipFill>
          <a:blip r:embed="rId4" cstate="print"/>
          <a:srcRect/>
          <a:stretch>
            <a:fillRect/>
          </a:stretch>
        </p:blipFill>
        <p:spPr bwMode="auto">
          <a:xfrm>
            <a:off x="5065502" y="1909762"/>
            <a:ext cx="3816350" cy="2532062"/>
          </a:xfrm>
          <a:prstGeom prst="rect">
            <a:avLst/>
          </a:prstGeom>
          <a:noFill/>
          <a:ln w="9525">
            <a:noFill/>
            <a:miter lim="800000"/>
            <a:headEnd/>
            <a:tailEnd/>
          </a:ln>
        </p:spPr>
      </p:pic>
      <p:sp>
        <p:nvSpPr>
          <p:cNvPr id="8" name="TextBox 7"/>
          <p:cNvSpPr txBox="1"/>
          <p:nvPr/>
        </p:nvSpPr>
        <p:spPr>
          <a:xfrm>
            <a:off x="5442859" y="5013195"/>
            <a:ext cx="2732312" cy="1200329"/>
          </a:xfrm>
          <a:prstGeom prst="rect">
            <a:avLst/>
          </a:prstGeom>
          <a:solidFill>
            <a:schemeClr val="accent3">
              <a:lumMod val="40000"/>
              <a:lumOff val="60000"/>
            </a:schemeClr>
          </a:solidFill>
        </p:spPr>
        <p:txBody>
          <a:bodyPr wrap="square" rtlCol="0">
            <a:spAutoFit/>
          </a:bodyPr>
          <a:lstStyle/>
          <a:p>
            <a:r>
              <a:rPr lang="en-NZ" sz="1200" dirty="0" smtClean="0">
                <a:latin typeface="+mj-lt"/>
              </a:rPr>
              <a:t>Six greenhouse gases are measured and converted to carbon dioxide equivalents (CO</a:t>
            </a:r>
            <a:r>
              <a:rPr lang="en-NZ" sz="1200" baseline="-25000" dirty="0" smtClean="0">
                <a:latin typeface="+mj-lt"/>
              </a:rPr>
              <a:t>2</a:t>
            </a:r>
            <a:r>
              <a:rPr lang="en-NZ" sz="1200" dirty="0" smtClean="0">
                <a:latin typeface="+mj-lt"/>
              </a:rPr>
              <a:t>e) by multiplying by Global Warming Potentials from the Assessment Reports of the Intergovernmental Panel on Climate Change (IPPC)</a:t>
            </a:r>
          </a:p>
        </p:txBody>
      </p:sp>
    </p:spTree>
    <p:extLst>
      <p:ext uri="{BB962C8B-B14F-4D97-AF65-F5344CB8AC3E}">
        <p14:creationId xmlns:p14="http://schemas.microsoft.com/office/powerpoint/2010/main" val="671789918"/>
      </p:ext>
    </p:extLst>
  </p:cSld>
  <p:clrMapOvr>
    <a:masterClrMapping/>
  </p:clrMapOvr>
  <p:transition spd="med">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3"/>
          <p:cNvSpPr txBox="1">
            <a:spLocks noChangeArrowheads="1"/>
          </p:cNvSpPr>
          <p:nvPr/>
        </p:nvSpPr>
        <p:spPr>
          <a:xfrm>
            <a:off x="250826" y="1379854"/>
            <a:ext cx="5881034" cy="4708525"/>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80000"/>
              </a:lnSpc>
            </a:pPr>
            <a:r>
              <a:rPr lang="en-US" sz="2000" dirty="0" smtClean="0"/>
              <a:t>Setting corporate climate change policies</a:t>
            </a:r>
          </a:p>
          <a:p>
            <a:pPr marL="0" indent="0">
              <a:lnSpc>
                <a:spcPct val="80000"/>
              </a:lnSpc>
              <a:buNone/>
            </a:pPr>
            <a:endParaRPr lang="en-US" sz="2000" dirty="0" smtClean="0"/>
          </a:p>
          <a:p>
            <a:pPr>
              <a:lnSpc>
                <a:spcPct val="80000"/>
              </a:lnSpc>
            </a:pPr>
            <a:r>
              <a:rPr lang="en-US" sz="2000" dirty="0" smtClean="0"/>
              <a:t>Measuring and reporting their corporate greenhouse gas emissions</a:t>
            </a:r>
          </a:p>
          <a:p>
            <a:pPr marL="0" indent="0">
              <a:lnSpc>
                <a:spcPct val="80000"/>
              </a:lnSpc>
              <a:buNone/>
            </a:pPr>
            <a:endParaRPr lang="en-US" sz="2000" dirty="0" smtClean="0"/>
          </a:p>
          <a:p>
            <a:pPr>
              <a:lnSpc>
                <a:spcPct val="80000"/>
              </a:lnSpc>
            </a:pPr>
            <a:r>
              <a:rPr lang="en-US" sz="2000" dirty="0" smtClean="0"/>
              <a:t>Setting emissions reduction targets</a:t>
            </a:r>
          </a:p>
          <a:p>
            <a:pPr marL="0" indent="0">
              <a:lnSpc>
                <a:spcPct val="80000"/>
              </a:lnSpc>
              <a:buNone/>
            </a:pPr>
            <a:endParaRPr lang="en-US" sz="2000" dirty="0" smtClean="0"/>
          </a:p>
          <a:p>
            <a:pPr>
              <a:lnSpc>
                <a:spcPct val="80000"/>
              </a:lnSpc>
            </a:pPr>
            <a:r>
              <a:rPr lang="en-US" sz="2000" dirty="0" smtClean="0"/>
              <a:t>Offsetting their emissions</a:t>
            </a:r>
          </a:p>
          <a:p>
            <a:pPr marL="0" indent="0">
              <a:lnSpc>
                <a:spcPct val="80000"/>
              </a:lnSpc>
              <a:buNone/>
            </a:pPr>
            <a:endParaRPr lang="en-US" sz="2000" dirty="0"/>
          </a:p>
          <a:p>
            <a:pPr>
              <a:lnSpc>
                <a:spcPct val="80000"/>
              </a:lnSpc>
            </a:pPr>
            <a:r>
              <a:rPr lang="en-US" sz="2000" dirty="0" smtClean="0"/>
              <a:t>Influencing others to measure, report and reduce</a:t>
            </a:r>
          </a:p>
          <a:p>
            <a:pPr>
              <a:lnSpc>
                <a:spcPct val="80000"/>
              </a:lnSpc>
            </a:pPr>
            <a:endParaRPr lang="en-US" sz="2000" dirty="0"/>
          </a:p>
          <a:p>
            <a:pPr>
              <a:lnSpc>
                <a:spcPct val="80000"/>
              </a:lnSpc>
            </a:pPr>
            <a:r>
              <a:rPr lang="en-US" sz="2000" dirty="0" smtClean="0"/>
              <a:t>Participating in compliance schemes</a:t>
            </a:r>
          </a:p>
          <a:p>
            <a:pPr>
              <a:lnSpc>
                <a:spcPct val="80000"/>
              </a:lnSpc>
            </a:pPr>
            <a:endParaRPr lang="en-US" sz="2000" dirty="0"/>
          </a:p>
          <a:p>
            <a:pPr>
              <a:lnSpc>
                <a:spcPct val="80000"/>
              </a:lnSpc>
            </a:pPr>
            <a:r>
              <a:rPr lang="en-US" sz="2000" dirty="0" smtClean="0"/>
              <a:t>Participating in voluntary schemes</a:t>
            </a:r>
          </a:p>
          <a:p>
            <a:pPr>
              <a:lnSpc>
                <a:spcPct val="80000"/>
              </a:lnSpc>
            </a:pPr>
            <a:endParaRPr lang="en-US" sz="2000" dirty="0"/>
          </a:p>
          <a:p>
            <a:pPr>
              <a:lnSpc>
                <a:spcPct val="80000"/>
              </a:lnSpc>
            </a:pPr>
            <a:r>
              <a:rPr lang="en-US" sz="2000" dirty="0" smtClean="0"/>
              <a:t>Preparing climate change adaptation plans</a:t>
            </a:r>
            <a:endParaRPr lang="en-US" sz="2000" dirty="0"/>
          </a:p>
          <a:p>
            <a:pPr lvl="1">
              <a:lnSpc>
                <a:spcPct val="80000"/>
              </a:lnSpc>
            </a:pPr>
            <a:endParaRPr lang="en-US" sz="1800" dirty="0" smtClean="0"/>
          </a:p>
        </p:txBody>
      </p:sp>
      <p:grpSp>
        <p:nvGrpSpPr>
          <p:cNvPr id="4" name="Group 3"/>
          <p:cNvGrpSpPr/>
          <p:nvPr/>
        </p:nvGrpSpPr>
        <p:grpSpPr>
          <a:xfrm>
            <a:off x="-11113" y="350838"/>
            <a:ext cx="6985001" cy="603250"/>
            <a:chOff x="-11113" y="350838"/>
            <a:chExt cx="6985001" cy="603250"/>
          </a:xfrm>
        </p:grpSpPr>
        <p:sp>
          <p:nvSpPr>
            <p:cNvPr id="5" name="Rectangle 4"/>
            <p:cNvSpPr/>
            <p:nvPr/>
          </p:nvSpPr>
          <p:spPr>
            <a:xfrm>
              <a:off x="0" y="350838"/>
              <a:ext cx="6973888" cy="603250"/>
            </a:xfrm>
            <a:prstGeom prst="rect">
              <a:avLst/>
            </a:prstGeom>
            <a:solidFill>
              <a:srgbClr val="517A23"/>
            </a:solidFill>
            <a:ln>
              <a:noFill/>
            </a:ln>
            <a:effectLst>
              <a:outerShdw blurRad="50800" dist="38100" dir="2700000" algn="tl" rotWithShape="0">
                <a:srgbClr val="000000">
                  <a:alpha val="43000"/>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NZ" dirty="0"/>
            </a:p>
          </p:txBody>
        </p:sp>
        <p:sp>
          <p:nvSpPr>
            <p:cNvPr id="6" name="Title 1"/>
            <p:cNvSpPr txBox="1">
              <a:spLocks/>
            </p:cNvSpPr>
            <p:nvPr/>
          </p:nvSpPr>
          <p:spPr bwMode="auto">
            <a:xfrm>
              <a:off x="250825" y="431800"/>
              <a:ext cx="5746750" cy="414338"/>
            </a:xfrm>
            <a:prstGeom prst="rect">
              <a:avLst/>
            </a:prstGeom>
            <a:noFill/>
            <a:ln w="9525">
              <a:noFill/>
              <a:miter lim="800000"/>
              <a:headEnd/>
              <a:tailEnd/>
            </a:ln>
          </p:spPr>
          <p:txBody>
            <a:bodyPr anchor="ctr"/>
            <a:lstStyle/>
            <a:p>
              <a:r>
                <a:rPr lang="en-US" sz="2000" b="1" dirty="0" smtClean="0">
                  <a:solidFill>
                    <a:schemeClr val="bg1"/>
                  </a:solidFill>
                  <a:latin typeface="Calibri" pitchFamily="34" charset="0"/>
                  <a:ea typeface="ＭＳ Ｐゴシック" pitchFamily="34" charset="-128"/>
                  <a:cs typeface="Calibri" pitchFamily="34" charset="0"/>
                </a:rPr>
                <a:t>What are companies doing?</a:t>
              </a:r>
              <a:endParaRPr lang="en-US" sz="2000" b="1" dirty="0">
                <a:solidFill>
                  <a:srgbClr val="D9D9D9"/>
                </a:solidFill>
                <a:latin typeface="Calibri" pitchFamily="34" charset="0"/>
                <a:ea typeface="ＭＳ Ｐゴシック" pitchFamily="34" charset="-128"/>
                <a:cs typeface="Calibri" pitchFamily="34" charset="0"/>
              </a:endParaRPr>
            </a:p>
          </p:txBody>
        </p:sp>
        <p:cxnSp>
          <p:nvCxnSpPr>
            <p:cNvPr id="7" name="Straight Connector 6"/>
            <p:cNvCxnSpPr/>
            <p:nvPr/>
          </p:nvCxnSpPr>
          <p:spPr>
            <a:xfrm flipV="1">
              <a:off x="-11113" y="871538"/>
              <a:ext cx="6985001" cy="0"/>
            </a:xfrm>
            <a:prstGeom prst="line">
              <a:avLst/>
            </a:prstGeom>
            <a:ln w="25400">
              <a:solidFill>
                <a:srgbClr val="A1BC74"/>
              </a:solidFill>
            </a:ln>
          </p:spPr>
          <p:style>
            <a:lnRef idx="1">
              <a:schemeClr val="accent1"/>
            </a:lnRef>
            <a:fillRef idx="0">
              <a:schemeClr val="accent1"/>
            </a:fillRef>
            <a:effectRef idx="0">
              <a:schemeClr val="accent1"/>
            </a:effectRef>
            <a:fontRef idx="minor">
              <a:schemeClr val="tx1"/>
            </a:fontRef>
          </p:style>
        </p:cxnSp>
        <p:pic>
          <p:nvPicPr>
            <p:cNvPr id="8" name="Picture 5"/>
            <p:cNvPicPr>
              <a:picLocks noChangeAspect="1" noChangeArrowheads="1"/>
            </p:cNvPicPr>
            <p:nvPr/>
          </p:nvPicPr>
          <p:blipFill>
            <a:blip r:embed="rId2" cstate="print"/>
            <a:srcRect/>
            <a:stretch>
              <a:fillRect/>
            </a:stretch>
          </p:blipFill>
          <p:spPr bwMode="auto">
            <a:xfrm>
              <a:off x="6461125" y="377825"/>
              <a:ext cx="201613" cy="484188"/>
            </a:xfrm>
            <a:prstGeom prst="rect">
              <a:avLst/>
            </a:prstGeom>
            <a:noFill/>
            <a:ln w="9525">
              <a:noFill/>
              <a:miter lim="800000"/>
              <a:headEnd/>
              <a:tailEnd/>
            </a:ln>
            <a:effectLst/>
          </p:spPr>
        </p:pic>
      </p:grpSp>
    </p:spTree>
    <p:extLst>
      <p:ext uri="{BB962C8B-B14F-4D97-AF65-F5344CB8AC3E}">
        <p14:creationId xmlns:p14="http://schemas.microsoft.com/office/powerpoint/2010/main" val="1613497760"/>
      </p:ext>
    </p:extLst>
  </p:cSld>
  <p:clrMapOvr>
    <a:masterClrMapping/>
  </p:clrMapOvr>
  <p:transition spd="med">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41094" y="1317916"/>
            <a:ext cx="4499812" cy="5189113"/>
          </a:xfrm>
          <a:prstGeom prst="rect">
            <a:avLst/>
          </a:prstGeom>
        </p:spPr>
        <p:txBody>
          <a:bodyPr wrap="square">
            <a:spAutoFit/>
          </a:bodyPr>
          <a:lstStyle/>
          <a:p>
            <a:pPr marL="285750" indent="-285750">
              <a:lnSpc>
                <a:spcPct val="80000"/>
              </a:lnSpc>
              <a:buFont typeface="Arial" pitchFamily="34" charset="0"/>
              <a:buChar char="•"/>
            </a:pPr>
            <a:r>
              <a:rPr lang="en-US" b="1" dirty="0" smtClean="0">
                <a:solidFill>
                  <a:schemeClr val="accent3">
                    <a:lumMod val="75000"/>
                  </a:schemeClr>
                </a:solidFill>
              </a:rPr>
              <a:t>Regulators</a:t>
            </a:r>
          </a:p>
          <a:p>
            <a:pPr marL="742950" lvl="1" indent="-285750">
              <a:lnSpc>
                <a:spcPct val="80000"/>
              </a:lnSpc>
              <a:buFont typeface="Courier New" pitchFamily="49" charset="0"/>
              <a:buChar char="o"/>
            </a:pPr>
            <a:r>
              <a:rPr lang="en-US" dirty="0" smtClean="0"/>
              <a:t>Compliance reporting/trading</a:t>
            </a:r>
            <a:endParaRPr lang="en-US" dirty="0"/>
          </a:p>
          <a:p>
            <a:pPr marL="742950" lvl="1" indent="-285750">
              <a:lnSpc>
                <a:spcPct val="80000"/>
              </a:lnSpc>
              <a:buFont typeface="Courier New" pitchFamily="49" charset="0"/>
              <a:buChar char="o"/>
            </a:pPr>
            <a:r>
              <a:rPr lang="en-US" dirty="0" smtClean="0"/>
              <a:t>Fair trading</a:t>
            </a:r>
          </a:p>
          <a:p>
            <a:pPr marL="742950" lvl="1" indent="-285750">
              <a:lnSpc>
                <a:spcPct val="80000"/>
              </a:lnSpc>
              <a:buFont typeface="Courier New" pitchFamily="49" charset="0"/>
              <a:buChar char="o"/>
            </a:pPr>
            <a:endParaRPr lang="en-US" dirty="0" smtClean="0">
              <a:solidFill>
                <a:schemeClr val="accent3">
                  <a:lumMod val="75000"/>
                </a:schemeClr>
              </a:solidFill>
            </a:endParaRPr>
          </a:p>
          <a:p>
            <a:pPr marL="285750" indent="-285750">
              <a:lnSpc>
                <a:spcPct val="80000"/>
              </a:lnSpc>
              <a:buFont typeface="Arial" pitchFamily="34" charset="0"/>
              <a:buChar char="•"/>
            </a:pPr>
            <a:r>
              <a:rPr lang="en-US" b="1" dirty="0" smtClean="0">
                <a:solidFill>
                  <a:schemeClr val="accent3">
                    <a:lumMod val="75000"/>
                  </a:schemeClr>
                </a:solidFill>
              </a:rPr>
              <a:t>Shareholders</a:t>
            </a:r>
          </a:p>
          <a:p>
            <a:pPr marL="742950" lvl="1" indent="-285750">
              <a:lnSpc>
                <a:spcPct val="80000"/>
              </a:lnSpc>
              <a:buFont typeface="Courier New" pitchFamily="49" charset="0"/>
              <a:buChar char="o"/>
            </a:pPr>
            <a:r>
              <a:rPr lang="en-US" dirty="0" smtClean="0"/>
              <a:t>Annual reporting</a:t>
            </a:r>
            <a:endParaRPr lang="en-US" dirty="0"/>
          </a:p>
          <a:p>
            <a:pPr marL="742950" lvl="1" indent="-285750">
              <a:lnSpc>
                <a:spcPct val="80000"/>
              </a:lnSpc>
              <a:buFont typeface="Courier New" pitchFamily="49" charset="0"/>
              <a:buChar char="o"/>
            </a:pPr>
            <a:r>
              <a:rPr lang="en-US" dirty="0" smtClean="0"/>
              <a:t>Some stock exchanges require risk disclosure including carbon emissions</a:t>
            </a:r>
          </a:p>
          <a:p>
            <a:pPr marL="742950" lvl="1" indent="-285750">
              <a:lnSpc>
                <a:spcPct val="80000"/>
              </a:lnSpc>
              <a:buFont typeface="Courier New" pitchFamily="49" charset="0"/>
              <a:buChar char="o"/>
            </a:pPr>
            <a:endParaRPr lang="en-US" dirty="0" smtClean="0">
              <a:solidFill>
                <a:schemeClr val="accent3">
                  <a:lumMod val="75000"/>
                </a:schemeClr>
              </a:solidFill>
            </a:endParaRPr>
          </a:p>
          <a:p>
            <a:pPr marL="285750" indent="-285750">
              <a:lnSpc>
                <a:spcPct val="80000"/>
              </a:lnSpc>
              <a:buFont typeface="Arial" pitchFamily="34" charset="0"/>
              <a:buChar char="•"/>
            </a:pPr>
            <a:r>
              <a:rPr lang="en-US" b="1" dirty="0" smtClean="0">
                <a:solidFill>
                  <a:schemeClr val="accent3">
                    <a:lumMod val="75000"/>
                  </a:schemeClr>
                </a:solidFill>
              </a:rPr>
              <a:t>Institutional investors</a:t>
            </a:r>
          </a:p>
          <a:p>
            <a:pPr marL="742950" lvl="1" indent="-285750">
              <a:lnSpc>
                <a:spcPct val="80000"/>
              </a:lnSpc>
              <a:buFont typeface="Courier New" pitchFamily="49" charset="0"/>
              <a:buChar char="o"/>
            </a:pPr>
            <a:r>
              <a:rPr lang="en-US" dirty="0" smtClean="0"/>
              <a:t>Global Reporting Initiative (GRI)</a:t>
            </a:r>
          </a:p>
          <a:p>
            <a:pPr marL="742950" lvl="1" indent="-285750">
              <a:lnSpc>
                <a:spcPct val="80000"/>
              </a:lnSpc>
              <a:buFont typeface="Courier New" pitchFamily="49" charset="0"/>
              <a:buChar char="o"/>
            </a:pPr>
            <a:r>
              <a:rPr lang="en-US" dirty="0" smtClean="0"/>
              <a:t>Carbon Disclosure Project (CDP)</a:t>
            </a:r>
          </a:p>
          <a:p>
            <a:pPr marL="742950" lvl="1" indent="-285750">
              <a:lnSpc>
                <a:spcPct val="80000"/>
              </a:lnSpc>
              <a:buFont typeface="Courier New" pitchFamily="49" charset="0"/>
              <a:buChar char="o"/>
            </a:pPr>
            <a:endParaRPr lang="en-US" dirty="0" smtClean="0"/>
          </a:p>
          <a:p>
            <a:pPr marL="285750" indent="-285750">
              <a:lnSpc>
                <a:spcPct val="80000"/>
              </a:lnSpc>
              <a:buFont typeface="Arial" pitchFamily="34" charset="0"/>
              <a:buChar char="•"/>
            </a:pPr>
            <a:r>
              <a:rPr lang="en-US" b="1" dirty="0" smtClean="0">
                <a:solidFill>
                  <a:schemeClr val="accent3">
                    <a:lumMod val="75000"/>
                  </a:schemeClr>
                </a:solidFill>
              </a:rPr>
              <a:t>Ethical investment </a:t>
            </a:r>
          </a:p>
          <a:p>
            <a:pPr marL="742950" lvl="1" indent="-285750">
              <a:lnSpc>
                <a:spcPct val="80000"/>
              </a:lnSpc>
              <a:buFont typeface="Courier New" pitchFamily="49" charset="0"/>
              <a:buChar char="o"/>
            </a:pPr>
            <a:r>
              <a:rPr lang="en-US" dirty="0" smtClean="0"/>
              <a:t>Dow Jones Sustainability Index</a:t>
            </a:r>
          </a:p>
          <a:p>
            <a:pPr marL="742950" lvl="1" indent="-285750">
              <a:lnSpc>
                <a:spcPct val="80000"/>
              </a:lnSpc>
              <a:buFont typeface="Courier New" pitchFamily="49" charset="0"/>
              <a:buChar char="o"/>
            </a:pPr>
            <a:r>
              <a:rPr lang="en-US" dirty="0" smtClean="0"/>
              <a:t>FTSE4Good</a:t>
            </a:r>
          </a:p>
          <a:p>
            <a:pPr marL="742950" lvl="1" indent="-285750">
              <a:lnSpc>
                <a:spcPct val="80000"/>
              </a:lnSpc>
              <a:buFont typeface="Courier New" pitchFamily="49" charset="0"/>
              <a:buChar char="o"/>
            </a:pPr>
            <a:endParaRPr lang="en-US" dirty="0" smtClean="0">
              <a:solidFill>
                <a:schemeClr val="accent3">
                  <a:lumMod val="75000"/>
                </a:schemeClr>
              </a:solidFill>
            </a:endParaRPr>
          </a:p>
          <a:p>
            <a:pPr marL="285750" indent="-285750">
              <a:lnSpc>
                <a:spcPct val="80000"/>
              </a:lnSpc>
              <a:buFont typeface="Arial" pitchFamily="34" charset="0"/>
              <a:buChar char="•"/>
            </a:pPr>
            <a:r>
              <a:rPr lang="en-US" b="1" dirty="0" smtClean="0">
                <a:solidFill>
                  <a:schemeClr val="accent3">
                    <a:lumMod val="75000"/>
                  </a:schemeClr>
                </a:solidFill>
              </a:rPr>
              <a:t>Insurance and banking</a:t>
            </a:r>
          </a:p>
          <a:p>
            <a:pPr marL="742950" lvl="1" indent="-285750">
              <a:lnSpc>
                <a:spcPct val="80000"/>
              </a:lnSpc>
              <a:buFont typeface="Courier New" pitchFamily="49" charset="0"/>
              <a:buChar char="o"/>
            </a:pPr>
            <a:r>
              <a:rPr lang="en-US" dirty="0" smtClean="0"/>
              <a:t>UNEP Finance Initiative (UNEP FI)</a:t>
            </a:r>
          </a:p>
          <a:p>
            <a:pPr marL="742950" lvl="1" indent="-285750">
              <a:lnSpc>
                <a:spcPct val="80000"/>
              </a:lnSpc>
              <a:buFont typeface="Courier New" pitchFamily="49" charset="0"/>
              <a:buChar char="o"/>
            </a:pPr>
            <a:r>
              <a:rPr lang="en-US" dirty="0" smtClean="0"/>
              <a:t>The Geneva Reports</a:t>
            </a:r>
          </a:p>
          <a:p>
            <a:pPr marL="742950" lvl="1" indent="-285750">
              <a:lnSpc>
                <a:spcPct val="80000"/>
              </a:lnSpc>
              <a:buFont typeface="Courier New" pitchFamily="49" charset="0"/>
              <a:buChar char="o"/>
            </a:pPr>
            <a:r>
              <a:rPr lang="en-US" dirty="0" smtClean="0"/>
              <a:t>Equator Principles</a:t>
            </a:r>
          </a:p>
          <a:p>
            <a:pPr marL="742950" lvl="1" indent="-285750">
              <a:lnSpc>
                <a:spcPct val="80000"/>
              </a:lnSpc>
              <a:buFont typeface="Courier New" pitchFamily="49" charset="0"/>
              <a:buChar char="o"/>
            </a:pPr>
            <a:endParaRPr lang="en-US" dirty="0"/>
          </a:p>
          <a:p>
            <a:pPr>
              <a:lnSpc>
                <a:spcPct val="80000"/>
              </a:lnSpc>
            </a:pPr>
            <a:endParaRPr lang="en-US" dirty="0">
              <a:solidFill>
                <a:schemeClr val="accent3">
                  <a:lumMod val="75000"/>
                </a:schemeClr>
              </a:solidFill>
            </a:endParaRPr>
          </a:p>
        </p:txBody>
      </p:sp>
      <p:sp>
        <p:nvSpPr>
          <p:cNvPr id="4" name="Rectangle 3"/>
          <p:cNvSpPr/>
          <p:nvPr/>
        </p:nvSpPr>
        <p:spPr>
          <a:xfrm>
            <a:off x="5041228" y="2869944"/>
            <a:ext cx="3846095" cy="2529923"/>
          </a:xfrm>
          <a:prstGeom prst="rect">
            <a:avLst/>
          </a:prstGeom>
          <a:solidFill>
            <a:schemeClr val="accent3">
              <a:lumMod val="75000"/>
            </a:schemeClr>
          </a:solidFill>
        </p:spPr>
        <p:txBody>
          <a:bodyPr wrap="square">
            <a:spAutoFit/>
          </a:bodyPr>
          <a:lstStyle/>
          <a:p>
            <a:pPr>
              <a:lnSpc>
                <a:spcPct val="80000"/>
              </a:lnSpc>
            </a:pPr>
            <a:r>
              <a:rPr lang="en-US" b="1" dirty="0" smtClean="0">
                <a:solidFill>
                  <a:schemeClr val="bg1"/>
                </a:solidFill>
              </a:rPr>
              <a:t>Insurance Associations with climate </a:t>
            </a:r>
            <a:r>
              <a:rPr lang="en-US" b="1" dirty="0">
                <a:solidFill>
                  <a:schemeClr val="bg1"/>
                </a:solidFill>
              </a:rPr>
              <a:t>c</a:t>
            </a:r>
            <a:r>
              <a:rPr lang="en-US" b="1" dirty="0" smtClean="0">
                <a:solidFill>
                  <a:schemeClr val="bg1"/>
                </a:solidFill>
              </a:rPr>
              <a:t>hange focus</a:t>
            </a:r>
          </a:p>
          <a:p>
            <a:pPr marL="285750" indent="-285750">
              <a:lnSpc>
                <a:spcPct val="80000"/>
              </a:lnSpc>
              <a:buFont typeface="Arial" pitchFamily="34" charset="0"/>
              <a:buChar char="•"/>
            </a:pPr>
            <a:r>
              <a:rPr lang="en-US" dirty="0" smtClean="0">
                <a:solidFill>
                  <a:schemeClr val="bg1"/>
                </a:solidFill>
              </a:rPr>
              <a:t>Association of British Insurers</a:t>
            </a:r>
          </a:p>
          <a:p>
            <a:pPr marL="285750" indent="-285750">
              <a:lnSpc>
                <a:spcPct val="80000"/>
              </a:lnSpc>
              <a:buFont typeface="Arial" pitchFamily="34" charset="0"/>
              <a:buChar char="•"/>
            </a:pPr>
            <a:r>
              <a:rPr lang="en-US" dirty="0" smtClean="0">
                <a:solidFill>
                  <a:schemeClr val="bg1"/>
                </a:solidFill>
              </a:rPr>
              <a:t>Malaysia Insurance Institute</a:t>
            </a:r>
          </a:p>
          <a:p>
            <a:pPr marL="285750" indent="-285750">
              <a:lnSpc>
                <a:spcPct val="80000"/>
              </a:lnSpc>
              <a:buFont typeface="Arial" pitchFamily="34" charset="0"/>
              <a:buChar char="•"/>
            </a:pPr>
            <a:r>
              <a:rPr lang="en-US" dirty="0" smtClean="0">
                <a:solidFill>
                  <a:schemeClr val="bg1"/>
                </a:solidFill>
              </a:rPr>
              <a:t>National Association of Insurance Commissioners (USA)</a:t>
            </a:r>
          </a:p>
          <a:p>
            <a:pPr marL="285750" indent="-285750">
              <a:lnSpc>
                <a:spcPct val="80000"/>
              </a:lnSpc>
              <a:buFont typeface="Arial" pitchFamily="34" charset="0"/>
              <a:buChar char="•"/>
            </a:pPr>
            <a:r>
              <a:rPr lang="en-US" dirty="0" smtClean="0">
                <a:solidFill>
                  <a:schemeClr val="bg1"/>
                </a:solidFill>
              </a:rPr>
              <a:t>National Association of Mutual Insurance Companies (USA)</a:t>
            </a:r>
          </a:p>
          <a:p>
            <a:pPr marL="285750" indent="-285750">
              <a:lnSpc>
                <a:spcPct val="80000"/>
              </a:lnSpc>
              <a:buFont typeface="Arial" pitchFamily="34" charset="0"/>
              <a:buChar char="•"/>
            </a:pPr>
            <a:r>
              <a:rPr lang="en-US" dirty="0" smtClean="0">
                <a:solidFill>
                  <a:schemeClr val="bg1"/>
                </a:solidFill>
              </a:rPr>
              <a:t>United Nations Environment </a:t>
            </a:r>
            <a:r>
              <a:rPr lang="en-US" dirty="0" err="1" smtClean="0">
                <a:solidFill>
                  <a:schemeClr val="bg1"/>
                </a:solidFill>
              </a:rPr>
              <a:t>Programme’s</a:t>
            </a:r>
            <a:r>
              <a:rPr lang="en-US" dirty="0" smtClean="0">
                <a:solidFill>
                  <a:schemeClr val="bg1"/>
                </a:solidFill>
              </a:rPr>
              <a:t> Finance Initiative</a:t>
            </a:r>
            <a:endParaRPr lang="en-US" dirty="0">
              <a:solidFill>
                <a:schemeClr val="bg1"/>
              </a:solidFill>
            </a:endParaRPr>
          </a:p>
          <a:p>
            <a:pPr>
              <a:lnSpc>
                <a:spcPct val="80000"/>
              </a:lnSpc>
            </a:pPr>
            <a:endParaRPr lang="en-US" dirty="0">
              <a:solidFill>
                <a:schemeClr val="bg1"/>
              </a:solidFill>
            </a:endParaRPr>
          </a:p>
        </p:txBody>
      </p:sp>
      <p:sp>
        <p:nvSpPr>
          <p:cNvPr id="5" name="Rectangle 4"/>
          <p:cNvSpPr/>
          <p:nvPr/>
        </p:nvSpPr>
        <p:spPr>
          <a:xfrm>
            <a:off x="5041228" y="1321898"/>
            <a:ext cx="3846095" cy="1200329"/>
          </a:xfrm>
          <a:prstGeom prst="rect">
            <a:avLst/>
          </a:prstGeom>
          <a:solidFill>
            <a:schemeClr val="accent3">
              <a:lumMod val="75000"/>
            </a:schemeClr>
          </a:solidFill>
        </p:spPr>
        <p:txBody>
          <a:bodyPr wrap="square">
            <a:spAutoFit/>
          </a:bodyPr>
          <a:lstStyle/>
          <a:p>
            <a:pPr>
              <a:lnSpc>
                <a:spcPct val="80000"/>
              </a:lnSpc>
            </a:pPr>
            <a:r>
              <a:rPr lang="en-US" b="1" dirty="0" smtClean="0">
                <a:solidFill>
                  <a:schemeClr val="bg1"/>
                </a:solidFill>
              </a:rPr>
              <a:t>Carbon Disclosure Project</a:t>
            </a:r>
          </a:p>
          <a:p>
            <a:pPr marL="285750" indent="-285750">
              <a:lnSpc>
                <a:spcPct val="80000"/>
              </a:lnSpc>
              <a:buFont typeface="Arial" pitchFamily="34" charset="0"/>
              <a:buChar char="•"/>
            </a:pPr>
            <a:r>
              <a:rPr lang="en-US" dirty="0" smtClean="0">
                <a:solidFill>
                  <a:schemeClr val="bg1"/>
                </a:solidFill>
              </a:rPr>
              <a:t>655 institutional investors worth US$78 trillion</a:t>
            </a:r>
          </a:p>
          <a:p>
            <a:pPr marL="285750" indent="-285750">
              <a:lnSpc>
                <a:spcPct val="80000"/>
              </a:lnSpc>
              <a:buFont typeface="Arial" pitchFamily="34" charset="0"/>
              <a:buChar char="•"/>
            </a:pPr>
            <a:r>
              <a:rPr lang="en-US" dirty="0" smtClean="0">
                <a:solidFill>
                  <a:schemeClr val="bg1"/>
                </a:solidFill>
              </a:rPr>
              <a:t>Over 3,000 listed companies report from over 60 countries</a:t>
            </a:r>
          </a:p>
        </p:txBody>
      </p:sp>
      <p:grpSp>
        <p:nvGrpSpPr>
          <p:cNvPr id="6" name="Group 5"/>
          <p:cNvGrpSpPr/>
          <p:nvPr/>
        </p:nvGrpSpPr>
        <p:grpSpPr>
          <a:xfrm>
            <a:off x="-11113" y="350838"/>
            <a:ext cx="6985001" cy="603250"/>
            <a:chOff x="-11113" y="350838"/>
            <a:chExt cx="6985001" cy="603250"/>
          </a:xfrm>
        </p:grpSpPr>
        <p:sp>
          <p:nvSpPr>
            <p:cNvPr id="7" name="Rectangle 6"/>
            <p:cNvSpPr/>
            <p:nvPr/>
          </p:nvSpPr>
          <p:spPr>
            <a:xfrm>
              <a:off x="0" y="350838"/>
              <a:ext cx="6973888" cy="603250"/>
            </a:xfrm>
            <a:prstGeom prst="rect">
              <a:avLst/>
            </a:prstGeom>
            <a:solidFill>
              <a:srgbClr val="517A23"/>
            </a:solidFill>
            <a:ln>
              <a:noFill/>
            </a:ln>
            <a:effectLst>
              <a:outerShdw blurRad="50800" dist="38100" dir="2700000" algn="tl" rotWithShape="0">
                <a:srgbClr val="000000">
                  <a:alpha val="43000"/>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NZ" dirty="0"/>
            </a:p>
          </p:txBody>
        </p:sp>
        <p:sp>
          <p:nvSpPr>
            <p:cNvPr id="8" name="Title 1"/>
            <p:cNvSpPr txBox="1">
              <a:spLocks/>
            </p:cNvSpPr>
            <p:nvPr/>
          </p:nvSpPr>
          <p:spPr bwMode="auto">
            <a:xfrm>
              <a:off x="250825" y="431800"/>
              <a:ext cx="5746750" cy="414338"/>
            </a:xfrm>
            <a:prstGeom prst="rect">
              <a:avLst/>
            </a:prstGeom>
            <a:noFill/>
            <a:ln w="9525">
              <a:noFill/>
              <a:miter lim="800000"/>
              <a:headEnd/>
              <a:tailEnd/>
            </a:ln>
          </p:spPr>
          <p:txBody>
            <a:bodyPr anchor="ctr"/>
            <a:lstStyle/>
            <a:p>
              <a:r>
                <a:rPr lang="en-US" sz="2000" b="1" dirty="0" smtClean="0">
                  <a:solidFill>
                    <a:schemeClr val="bg1"/>
                  </a:solidFill>
                  <a:latin typeface="Calibri" pitchFamily="34" charset="0"/>
                  <a:ea typeface="ＭＳ Ｐゴシック" pitchFamily="34" charset="-128"/>
                  <a:cs typeface="Calibri" pitchFamily="34" charset="0"/>
                </a:rPr>
                <a:t>What is driving companies to take action?</a:t>
              </a:r>
              <a:endParaRPr lang="en-US" sz="2000" b="1" dirty="0">
                <a:solidFill>
                  <a:srgbClr val="D9D9D9"/>
                </a:solidFill>
                <a:latin typeface="Calibri" pitchFamily="34" charset="0"/>
                <a:ea typeface="ＭＳ Ｐゴシック" pitchFamily="34" charset="-128"/>
                <a:cs typeface="Calibri" pitchFamily="34" charset="0"/>
              </a:endParaRPr>
            </a:p>
          </p:txBody>
        </p:sp>
        <p:cxnSp>
          <p:nvCxnSpPr>
            <p:cNvPr id="9" name="Straight Connector 8"/>
            <p:cNvCxnSpPr/>
            <p:nvPr/>
          </p:nvCxnSpPr>
          <p:spPr>
            <a:xfrm flipV="1">
              <a:off x="-11113" y="871538"/>
              <a:ext cx="6985001" cy="0"/>
            </a:xfrm>
            <a:prstGeom prst="line">
              <a:avLst/>
            </a:prstGeom>
            <a:ln w="25400">
              <a:solidFill>
                <a:srgbClr val="A1BC74"/>
              </a:solidFill>
            </a:ln>
          </p:spPr>
          <p:style>
            <a:lnRef idx="1">
              <a:schemeClr val="accent1"/>
            </a:lnRef>
            <a:fillRef idx="0">
              <a:schemeClr val="accent1"/>
            </a:fillRef>
            <a:effectRef idx="0">
              <a:schemeClr val="accent1"/>
            </a:effectRef>
            <a:fontRef idx="minor">
              <a:schemeClr val="tx1"/>
            </a:fontRef>
          </p:style>
        </p:cxnSp>
        <p:pic>
          <p:nvPicPr>
            <p:cNvPr id="10" name="Picture 5"/>
            <p:cNvPicPr>
              <a:picLocks noChangeAspect="1" noChangeArrowheads="1"/>
            </p:cNvPicPr>
            <p:nvPr/>
          </p:nvPicPr>
          <p:blipFill>
            <a:blip r:embed="rId2" cstate="print"/>
            <a:srcRect/>
            <a:stretch>
              <a:fillRect/>
            </a:stretch>
          </p:blipFill>
          <p:spPr bwMode="auto">
            <a:xfrm>
              <a:off x="6461125" y="377825"/>
              <a:ext cx="201613" cy="484188"/>
            </a:xfrm>
            <a:prstGeom prst="rect">
              <a:avLst/>
            </a:prstGeom>
            <a:noFill/>
            <a:ln w="9525">
              <a:noFill/>
              <a:miter lim="800000"/>
              <a:headEnd/>
              <a:tailEnd/>
            </a:ln>
            <a:effectLst/>
          </p:spPr>
        </p:pic>
      </p:grpSp>
    </p:spTree>
    <p:extLst>
      <p:ext uri="{BB962C8B-B14F-4D97-AF65-F5344CB8AC3E}">
        <p14:creationId xmlns:p14="http://schemas.microsoft.com/office/powerpoint/2010/main" val="1362813712"/>
      </p:ext>
    </p:extLst>
  </p:cSld>
  <p:clrMapOvr>
    <a:masterClrMapping/>
  </p:clrMapOvr>
  <p:transition spd="med">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3"/>
          <p:cNvSpPr txBox="1">
            <a:spLocks noChangeArrowheads="1"/>
          </p:cNvSpPr>
          <p:nvPr/>
        </p:nvSpPr>
        <p:spPr>
          <a:xfrm>
            <a:off x="250825" y="1245383"/>
            <a:ext cx="5881034" cy="4708525"/>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000" dirty="0"/>
              <a:t>Accurate and not misleading</a:t>
            </a:r>
          </a:p>
          <a:p>
            <a:r>
              <a:rPr lang="en-US" sz="2000" dirty="0"/>
              <a:t>Substantiated and verified</a:t>
            </a:r>
          </a:p>
          <a:p>
            <a:r>
              <a:rPr lang="en-US" sz="2000" dirty="0"/>
              <a:t>Relevant to the company, product or service</a:t>
            </a:r>
          </a:p>
          <a:p>
            <a:r>
              <a:rPr lang="en-US" sz="2000" dirty="0"/>
              <a:t>Used in the appropriate context or </a:t>
            </a:r>
            <a:r>
              <a:rPr lang="en-US" sz="2000" dirty="0" smtClean="0"/>
              <a:t>setting</a:t>
            </a:r>
          </a:p>
          <a:p>
            <a:endParaRPr lang="en-US" sz="2000" dirty="0"/>
          </a:p>
          <a:p>
            <a:r>
              <a:rPr lang="en-US" sz="2000" dirty="0" smtClean="0"/>
              <a:t>Footprint based on full life cycle</a:t>
            </a:r>
          </a:p>
          <a:p>
            <a:r>
              <a:rPr lang="en-US" sz="2000" dirty="0" smtClean="0"/>
              <a:t>Footprint based on international standards</a:t>
            </a:r>
          </a:p>
          <a:p>
            <a:r>
              <a:rPr lang="en-US" sz="2000" dirty="0" smtClean="0"/>
              <a:t>Offsets must be additional</a:t>
            </a:r>
          </a:p>
          <a:p>
            <a:r>
              <a:rPr lang="en-US" sz="2000" dirty="0" smtClean="0"/>
              <a:t>Ensure claims are certified</a:t>
            </a:r>
          </a:p>
          <a:p>
            <a:r>
              <a:rPr lang="en-US" sz="2000" dirty="0" smtClean="0"/>
              <a:t>Ensure certifier is accredited</a:t>
            </a:r>
            <a:endParaRPr lang="en-US" sz="2000" dirty="0"/>
          </a:p>
          <a:p>
            <a:pPr lvl="1">
              <a:lnSpc>
                <a:spcPct val="80000"/>
              </a:lnSpc>
            </a:pPr>
            <a:endParaRPr lang="en-US" sz="1800" dirty="0" smtClean="0"/>
          </a:p>
        </p:txBody>
      </p:sp>
      <p:grpSp>
        <p:nvGrpSpPr>
          <p:cNvPr id="4" name="Group 3"/>
          <p:cNvGrpSpPr/>
          <p:nvPr/>
        </p:nvGrpSpPr>
        <p:grpSpPr>
          <a:xfrm>
            <a:off x="-11113" y="350838"/>
            <a:ext cx="6985001" cy="603250"/>
            <a:chOff x="-11113" y="350838"/>
            <a:chExt cx="6985001" cy="603250"/>
          </a:xfrm>
        </p:grpSpPr>
        <p:sp>
          <p:nvSpPr>
            <p:cNvPr id="5" name="Rectangle 4"/>
            <p:cNvSpPr/>
            <p:nvPr/>
          </p:nvSpPr>
          <p:spPr>
            <a:xfrm>
              <a:off x="0" y="350838"/>
              <a:ext cx="6973888" cy="603250"/>
            </a:xfrm>
            <a:prstGeom prst="rect">
              <a:avLst/>
            </a:prstGeom>
            <a:solidFill>
              <a:srgbClr val="517A23"/>
            </a:solidFill>
            <a:ln>
              <a:noFill/>
            </a:ln>
            <a:effectLst>
              <a:outerShdw blurRad="50800" dist="38100" dir="2700000" algn="tl" rotWithShape="0">
                <a:srgbClr val="000000">
                  <a:alpha val="43000"/>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NZ" dirty="0"/>
            </a:p>
          </p:txBody>
        </p:sp>
        <p:sp>
          <p:nvSpPr>
            <p:cNvPr id="6" name="Title 1"/>
            <p:cNvSpPr txBox="1">
              <a:spLocks/>
            </p:cNvSpPr>
            <p:nvPr/>
          </p:nvSpPr>
          <p:spPr bwMode="auto">
            <a:xfrm>
              <a:off x="250825" y="431800"/>
              <a:ext cx="5746750" cy="414338"/>
            </a:xfrm>
            <a:prstGeom prst="rect">
              <a:avLst/>
            </a:prstGeom>
            <a:noFill/>
            <a:ln w="9525">
              <a:noFill/>
              <a:miter lim="800000"/>
              <a:headEnd/>
              <a:tailEnd/>
            </a:ln>
          </p:spPr>
          <p:txBody>
            <a:bodyPr anchor="ctr"/>
            <a:lstStyle/>
            <a:p>
              <a:r>
                <a:rPr lang="en-US" sz="2000" b="1" dirty="0" smtClean="0">
                  <a:solidFill>
                    <a:schemeClr val="bg1"/>
                  </a:solidFill>
                  <a:latin typeface="Calibri" pitchFamily="34" charset="0"/>
                  <a:ea typeface="ＭＳ Ｐゴシック" pitchFamily="34" charset="-128"/>
                  <a:cs typeface="Calibri" pitchFamily="34" charset="0"/>
                </a:rPr>
                <a:t>Consumer law and advertising standards</a:t>
              </a:r>
              <a:endParaRPr lang="en-US" sz="2000" b="1" dirty="0">
                <a:solidFill>
                  <a:srgbClr val="D9D9D9"/>
                </a:solidFill>
                <a:latin typeface="Calibri" pitchFamily="34" charset="0"/>
                <a:ea typeface="ＭＳ Ｐゴシック" pitchFamily="34" charset="-128"/>
                <a:cs typeface="Calibri" pitchFamily="34" charset="0"/>
              </a:endParaRPr>
            </a:p>
          </p:txBody>
        </p:sp>
        <p:cxnSp>
          <p:nvCxnSpPr>
            <p:cNvPr id="7" name="Straight Connector 6"/>
            <p:cNvCxnSpPr/>
            <p:nvPr/>
          </p:nvCxnSpPr>
          <p:spPr>
            <a:xfrm flipV="1">
              <a:off x="-11113" y="871538"/>
              <a:ext cx="6985001" cy="0"/>
            </a:xfrm>
            <a:prstGeom prst="line">
              <a:avLst/>
            </a:prstGeom>
            <a:ln w="25400">
              <a:solidFill>
                <a:srgbClr val="A1BC74"/>
              </a:solidFill>
            </a:ln>
          </p:spPr>
          <p:style>
            <a:lnRef idx="1">
              <a:schemeClr val="accent1"/>
            </a:lnRef>
            <a:fillRef idx="0">
              <a:schemeClr val="accent1"/>
            </a:fillRef>
            <a:effectRef idx="0">
              <a:schemeClr val="accent1"/>
            </a:effectRef>
            <a:fontRef idx="minor">
              <a:schemeClr val="tx1"/>
            </a:fontRef>
          </p:style>
        </p:cxnSp>
        <p:pic>
          <p:nvPicPr>
            <p:cNvPr id="8" name="Picture 5"/>
            <p:cNvPicPr>
              <a:picLocks noChangeAspect="1" noChangeArrowheads="1"/>
            </p:cNvPicPr>
            <p:nvPr/>
          </p:nvPicPr>
          <p:blipFill>
            <a:blip r:embed="rId2" cstate="print"/>
            <a:srcRect/>
            <a:stretch>
              <a:fillRect/>
            </a:stretch>
          </p:blipFill>
          <p:spPr bwMode="auto">
            <a:xfrm>
              <a:off x="6461125" y="377825"/>
              <a:ext cx="201613" cy="484188"/>
            </a:xfrm>
            <a:prstGeom prst="rect">
              <a:avLst/>
            </a:prstGeom>
            <a:noFill/>
            <a:ln w="9525">
              <a:noFill/>
              <a:miter lim="800000"/>
              <a:headEnd/>
              <a:tailEnd/>
            </a:ln>
            <a:effectLst/>
          </p:spPr>
        </p:pic>
      </p:grpSp>
      <p:pic>
        <p:nvPicPr>
          <p:cNvPr id="9" name="Picture 13" descr="Commerce Commissio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9285" y="5238284"/>
            <a:ext cx="1552575" cy="971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11" descr="asaLogo"/>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275388" y="5133508"/>
            <a:ext cx="1651000" cy="1179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12" descr="Commonwealth logo and the ACCC logo">
            <a:hlinkClick r:id="rId5"/>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27891" y="5238284"/>
            <a:ext cx="3762375" cy="969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TextBox 11"/>
          <p:cNvSpPr txBox="1"/>
          <p:nvPr/>
        </p:nvSpPr>
        <p:spPr>
          <a:xfrm>
            <a:off x="5997575" y="1677074"/>
            <a:ext cx="2244631" cy="830997"/>
          </a:xfrm>
          <a:prstGeom prst="rect">
            <a:avLst/>
          </a:prstGeom>
          <a:solidFill>
            <a:schemeClr val="accent3">
              <a:lumMod val="40000"/>
              <a:lumOff val="60000"/>
            </a:schemeClr>
          </a:solidFill>
        </p:spPr>
        <p:txBody>
          <a:bodyPr wrap="square" rtlCol="0">
            <a:spAutoFit/>
          </a:bodyPr>
          <a:lstStyle/>
          <a:p>
            <a:r>
              <a:rPr lang="en-NZ" sz="1600" dirty="0" smtClean="0">
                <a:latin typeface="+mj-lt"/>
              </a:rPr>
              <a:t>Fair Trading Act 1986 </a:t>
            </a:r>
            <a:r>
              <a:rPr lang="en-NZ" sz="1600" dirty="0"/>
              <a:t>Guidelines </a:t>
            </a:r>
            <a:r>
              <a:rPr lang="en-NZ" sz="1600" dirty="0" smtClean="0"/>
              <a:t>for Carbon </a:t>
            </a:r>
            <a:r>
              <a:rPr lang="en-NZ" sz="1600" dirty="0"/>
              <a:t>Claims </a:t>
            </a:r>
            <a:r>
              <a:rPr lang="en-NZ" sz="1600" dirty="0" smtClean="0"/>
              <a:t>July 2009 </a:t>
            </a:r>
            <a:endParaRPr lang="en-NZ" sz="1600" dirty="0" smtClean="0">
              <a:latin typeface="+mj-lt"/>
            </a:endParaRPr>
          </a:p>
        </p:txBody>
      </p:sp>
    </p:spTree>
    <p:extLst>
      <p:ext uri="{BB962C8B-B14F-4D97-AF65-F5344CB8AC3E}">
        <p14:creationId xmlns:p14="http://schemas.microsoft.com/office/powerpoint/2010/main" val="2852394524"/>
      </p:ext>
    </p:extLst>
  </p:cSld>
  <p:clrMapOvr>
    <a:masterClrMapping/>
  </p:clrMapOvr>
  <p:transition spd="med">
    <p:fade/>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5720</TotalTime>
  <Words>1986</Words>
  <Application>Microsoft Office PowerPoint</Application>
  <PresentationFormat>On-screen Show (4:3)</PresentationFormat>
  <Paragraphs>279</Paragraphs>
  <Slides>22</Slides>
  <Notes>9</Notes>
  <HiddenSlides>0</HiddenSlides>
  <MMClips>0</MMClip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Landcare Research</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Your User Name</dc:creator>
  <cp:lastModifiedBy>Ann Smith</cp:lastModifiedBy>
  <cp:revision>178</cp:revision>
  <cp:lastPrinted>2012-02-14T03:29:23Z</cp:lastPrinted>
  <dcterms:created xsi:type="dcterms:W3CDTF">2012-02-10T01:16:37Z</dcterms:created>
  <dcterms:modified xsi:type="dcterms:W3CDTF">2012-08-21T20:01:06Z</dcterms:modified>
</cp:coreProperties>
</file>