
<file path=[Content_Types].xml><?xml version="1.0" encoding="utf-8"?>
<Types xmlns="http://schemas.openxmlformats.org/package/2006/content-types">
  <Override PartName="/ppt/tableStyles.xml" ContentType="application/vnd.openxmlformats-officedocument.presentationml.tableStyles+xml"/>
  <Override PartName="/ppt/slides/slide5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7.xml" ContentType="application/vnd.openxmlformats-officedocument.presentationml.slide+xml"/>
  <Override PartName="/ppt/slides/slide20.xml" ContentType="application/vnd.openxmlformats-officedocument.presentationml.slide+xml"/>
  <Default Extension="bin" ContentType="application/vnd.openxmlformats-officedocument.presentationml.printerSettings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Default Extension="png" ContentType="image/png"/>
  <Override PartName="/ppt/notesMasters/notesMaster1.xml" ContentType="application/vnd.openxmlformats-officedocument.presentationml.notesMaster+xml"/>
  <Override PartName="/ppt/diagrams/drawing1.xml" ContentType="application/vnd.ms-office.drawingml.diagramDrawing+xml"/>
  <Override PartName="/docProps/core.xml" ContentType="application/vnd.openxmlformats-package.core-properties+xml"/>
  <Override PartName="/ppt/slides/slide10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4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8.xml" ContentType="application/vnd.openxmlformats-officedocument.presentationml.slide+xml"/>
  <Override PartName="/ppt/slides/slide12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6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slides/slide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slideMasters/slideMaster1.xml" ContentType="application/vnd.openxmlformats-officedocument.presentationml.slideMaster+xml"/>
  <Default Extension="xml" ContentType="application/xml"/>
  <Default Extension="jpeg" ContentType="image/jpeg"/>
  <Default Extension="rels" ContentType="application/vnd.openxmlformats-package.relationships+xml"/>
  <Override PartName="/ppt/viewProps.xml" ContentType="application/vnd.openxmlformats-officedocument.presentationml.viewProps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9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19.xml" ContentType="application/vnd.openxmlformats-officedocument.presentationml.slide+xml"/>
  <Override PartName="/ppt/slideLayouts/slideLayout2.xml" ContentType="application/vnd.openxmlformats-officedocument.presentationml.slideLayout+xml"/>
  <Override PartName="/ppt/diagrams/layout1.xml" ContentType="application/vnd.openxmlformats-officedocument.drawingml.diagramLayout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22"/>
  </p:notesMasterIdLst>
  <p:sldIdLst>
    <p:sldId id="274" r:id="rId2"/>
    <p:sldId id="265" r:id="rId3"/>
    <p:sldId id="275" r:id="rId4"/>
    <p:sldId id="278" r:id="rId5"/>
    <p:sldId id="276" r:id="rId6"/>
    <p:sldId id="277" r:id="rId7"/>
    <p:sldId id="279" r:id="rId8"/>
    <p:sldId id="281" r:id="rId9"/>
    <p:sldId id="282" r:id="rId10"/>
    <p:sldId id="283" r:id="rId11"/>
    <p:sldId id="284" r:id="rId12"/>
    <p:sldId id="286" r:id="rId13"/>
    <p:sldId id="285" r:id="rId14"/>
    <p:sldId id="287" r:id="rId15"/>
    <p:sldId id="290" r:id="rId16"/>
    <p:sldId id="291" r:id="rId17"/>
    <p:sldId id="293" r:id="rId18"/>
    <p:sldId id="294" r:id="rId19"/>
    <p:sldId id="295" r:id="rId20"/>
    <p:sldId id="29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395D19"/>
    <a:srgbClr val="87AD31"/>
    <a:srgbClr val="E8FEEE"/>
    <a:srgbClr val="22370F"/>
    <a:srgbClr val="85CC44"/>
    <a:srgbClr val="588F27"/>
    <a:srgbClr val="CAFCD8"/>
    <a:srgbClr val="04BFBF"/>
    <a:srgbClr val="A9CF54"/>
    <a:srgbClr val="F7E967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368" autoAdjust="0"/>
    <p:restoredTop sz="94660"/>
  </p:normalViewPr>
  <p:slideViewPr>
    <p:cSldViewPr>
      <p:cViewPr>
        <p:scale>
          <a:sx n="70" d="100"/>
          <a:sy n="70" d="100"/>
        </p:scale>
        <p:origin x="-2672" y="-17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8" Type="http://schemas.openxmlformats.org/officeDocument/2006/relationships/slide" Target="slides/slide1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219536-989A-457C-965D-C1AB4212A25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NZ"/>
        </a:p>
      </dgm:t>
    </dgm:pt>
    <dgm:pt modelId="{342E4BE4-791E-41FF-91C1-80BB8BDC5C01}">
      <dgm:prSet phldrT="[Text]"/>
      <dgm:spPr>
        <a:solidFill>
          <a:srgbClr val="395D19"/>
        </a:solidFill>
        <a:ln>
          <a:noFill/>
        </a:ln>
      </dgm:spPr>
      <dgm:t>
        <a:bodyPr/>
        <a:lstStyle/>
        <a:p>
          <a:r>
            <a:rPr lang="en-NZ" dirty="0" smtClean="0"/>
            <a:t/>
          </a:r>
          <a:br>
            <a:rPr lang="en-NZ" dirty="0" smtClean="0"/>
          </a:br>
          <a:endParaRPr lang="en-NZ" dirty="0"/>
        </a:p>
      </dgm:t>
    </dgm:pt>
    <dgm:pt modelId="{B0B78C38-1FB6-463D-831F-912410DC0C09}" type="parTrans" cxnId="{6EB7D90F-4494-4950-BFC1-3711472765F9}">
      <dgm:prSet/>
      <dgm:spPr/>
      <dgm:t>
        <a:bodyPr/>
        <a:lstStyle/>
        <a:p>
          <a:endParaRPr lang="en-NZ"/>
        </a:p>
      </dgm:t>
    </dgm:pt>
    <dgm:pt modelId="{902634B9-D1B3-467F-A36A-3EF08E87B8F1}" type="sibTrans" cxnId="{6EB7D90F-4494-4950-BFC1-3711472765F9}">
      <dgm:prSet/>
      <dgm:spPr/>
      <dgm:t>
        <a:bodyPr/>
        <a:lstStyle/>
        <a:p>
          <a:endParaRPr lang="en-NZ"/>
        </a:p>
      </dgm:t>
    </dgm:pt>
    <dgm:pt modelId="{04EB77E1-9AAA-4623-B11D-0EECC352EB4A}">
      <dgm:prSet phldrT="[Text]"/>
      <dgm:spPr>
        <a:solidFill>
          <a:srgbClr val="87AD31"/>
        </a:solidFill>
        <a:ln>
          <a:noFill/>
        </a:ln>
      </dgm:spPr>
      <dgm:t>
        <a:bodyPr/>
        <a:lstStyle/>
        <a:p>
          <a:r>
            <a:rPr lang="en-NZ" dirty="0" smtClean="0"/>
            <a:t> </a:t>
          </a:r>
          <a:endParaRPr lang="en-NZ" dirty="0"/>
        </a:p>
      </dgm:t>
    </dgm:pt>
    <dgm:pt modelId="{B67B6205-83CD-4CE0-93CF-42076C30C3E3}" type="parTrans" cxnId="{61191DF0-698E-4EDB-B2F4-C3397E316C73}">
      <dgm:prSet/>
      <dgm:spPr/>
      <dgm:t>
        <a:bodyPr/>
        <a:lstStyle/>
        <a:p>
          <a:endParaRPr lang="en-NZ"/>
        </a:p>
      </dgm:t>
    </dgm:pt>
    <dgm:pt modelId="{C54403C2-116A-4F17-B476-90751A636F04}" type="sibTrans" cxnId="{61191DF0-698E-4EDB-B2F4-C3397E316C73}">
      <dgm:prSet/>
      <dgm:spPr/>
      <dgm:t>
        <a:bodyPr/>
        <a:lstStyle/>
        <a:p>
          <a:endParaRPr lang="en-NZ"/>
        </a:p>
      </dgm:t>
    </dgm:pt>
    <dgm:pt modelId="{3C1F8674-D5FF-4154-BFB5-1A06E99FF5DB}">
      <dgm:prSet phldrT="[Text]"/>
      <dgm:spPr>
        <a:solidFill>
          <a:srgbClr val="588F27"/>
        </a:solidFill>
        <a:ln>
          <a:noFill/>
        </a:ln>
      </dgm:spPr>
      <dgm:t>
        <a:bodyPr/>
        <a:lstStyle/>
        <a:p>
          <a:r>
            <a:rPr lang="en-NZ" dirty="0" smtClean="0"/>
            <a:t> </a:t>
          </a:r>
          <a:endParaRPr lang="en-NZ" dirty="0"/>
        </a:p>
      </dgm:t>
    </dgm:pt>
    <dgm:pt modelId="{60C055D7-CDC9-4B8A-BFA0-16A49CE5239A}" type="sibTrans" cxnId="{6AE281A5-76AF-4A80-AD8B-BEC21B40D0B1}">
      <dgm:prSet/>
      <dgm:spPr/>
      <dgm:t>
        <a:bodyPr/>
        <a:lstStyle/>
        <a:p>
          <a:endParaRPr lang="en-NZ"/>
        </a:p>
      </dgm:t>
    </dgm:pt>
    <dgm:pt modelId="{F07E9112-8451-4EA9-9A69-4DF43BDE9181}" type="parTrans" cxnId="{6AE281A5-76AF-4A80-AD8B-BEC21B40D0B1}">
      <dgm:prSet/>
      <dgm:spPr/>
      <dgm:t>
        <a:bodyPr/>
        <a:lstStyle/>
        <a:p>
          <a:endParaRPr lang="en-NZ"/>
        </a:p>
      </dgm:t>
    </dgm:pt>
    <dgm:pt modelId="{696A85C7-F05B-4F5C-86DA-CBCED9F4B91E}">
      <dgm:prSet phldrT="[Text]" custT="1"/>
      <dgm:spPr>
        <a:ln>
          <a:noFill/>
        </a:ln>
      </dgm:spPr>
      <dgm:t>
        <a:bodyPr/>
        <a:lstStyle/>
        <a:p>
          <a:endParaRPr lang="en-NZ" sz="3200" dirty="0">
            <a:latin typeface="Bookman Old Style" pitchFamily="18" charset="0"/>
          </a:endParaRPr>
        </a:p>
      </dgm:t>
    </dgm:pt>
    <dgm:pt modelId="{EA5AE0D6-CD02-4E1A-9202-764800652931}" type="sibTrans" cxnId="{7E96C1CF-888C-4C2E-9600-66DD12A9D297}">
      <dgm:prSet/>
      <dgm:spPr/>
      <dgm:t>
        <a:bodyPr/>
        <a:lstStyle/>
        <a:p>
          <a:endParaRPr lang="en-NZ"/>
        </a:p>
      </dgm:t>
    </dgm:pt>
    <dgm:pt modelId="{FA7740B2-64BE-4DA6-89D8-A1CEA397DFE4}" type="parTrans" cxnId="{7E96C1CF-888C-4C2E-9600-66DD12A9D297}">
      <dgm:prSet/>
      <dgm:spPr/>
      <dgm:t>
        <a:bodyPr/>
        <a:lstStyle/>
        <a:p>
          <a:endParaRPr lang="en-NZ"/>
        </a:p>
      </dgm:t>
    </dgm:pt>
    <dgm:pt modelId="{DD1D7511-C7E5-4519-AEC6-B66E4EE0418C}">
      <dgm:prSet phldrT="[Text]"/>
      <dgm:spPr>
        <a:solidFill>
          <a:srgbClr val="A9CF54"/>
        </a:solidFill>
        <a:ln>
          <a:noFill/>
        </a:ln>
      </dgm:spPr>
      <dgm:t>
        <a:bodyPr/>
        <a:lstStyle/>
        <a:p>
          <a:r>
            <a:rPr lang="en-NZ" dirty="0" smtClean="0"/>
            <a:t> </a:t>
          </a:r>
          <a:endParaRPr lang="en-NZ" dirty="0"/>
        </a:p>
      </dgm:t>
    </dgm:pt>
    <dgm:pt modelId="{3F4EC89C-2A17-41E5-B016-18645A48CF1A}" type="parTrans" cxnId="{E628B21A-2965-4E94-8B8E-57195F04EF92}">
      <dgm:prSet/>
      <dgm:spPr/>
      <dgm:t>
        <a:bodyPr/>
        <a:lstStyle/>
        <a:p>
          <a:endParaRPr lang="en-NZ"/>
        </a:p>
      </dgm:t>
    </dgm:pt>
    <dgm:pt modelId="{5BAD3659-0A64-44AD-B81A-43D94C84222D}" type="sibTrans" cxnId="{E628B21A-2965-4E94-8B8E-57195F04EF92}">
      <dgm:prSet/>
      <dgm:spPr/>
      <dgm:t>
        <a:bodyPr/>
        <a:lstStyle/>
        <a:p>
          <a:endParaRPr lang="en-NZ"/>
        </a:p>
      </dgm:t>
    </dgm:pt>
    <dgm:pt modelId="{184F925D-E6D4-4D32-8EA3-838F3C8BA1ED}" type="pres">
      <dgm:prSet presAssocID="{BC219536-989A-457C-965D-C1AB4212A25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NZ"/>
        </a:p>
      </dgm:t>
    </dgm:pt>
    <dgm:pt modelId="{50CA920F-4F7B-4B75-A58A-8178AF2B3244}" type="pres">
      <dgm:prSet presAssocID="{342E4BE4-791E-41FF-91C1-80BB8BDC5C01}" presName="composite" presStyleCnt="0"/>
      <dgm:spPr/>
    </dgm:pt>
    <dgm:pt modelId="{933AD154-171B-4F7C-A275-ACD9F23CD093}" type="pres">
      <dgm:prSet presAssocID="{342E4BE4-791E-41FF-91C1-80BB8BDC5C01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2FE71C45-41A1-47AB-8700-86E5C7C4F4EC}" type="pres">
      <dgm:prSet presAssocID="{342E4BE4-791E-41FF-91C1-80BB8BDC5C01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FAA242FF-8252-45D4-A5BC-3128E6E600A5}" type="pres">
      <dgm:prSet presAssocID="{902634B9-D1B3-467F-A36A-3EF08E87B8F1}" presName="sp" presStyleCnt="0"/>
      <dgm:spPr/>
    </dgm:pt>
    <dgm:pt modelId="{29E55A1C-6C34-4823-88A2-4F9244BFC43E}" type="pres">
      <dgm:prSet presAssocID="{3C1F8674-D5FF-4154-BFB5-1A06E99FF5DB}" presName="composite" presStyleCnt="0"/>
      <dgm:spPr/>
    </dgm:pt>
    <dgm:pt modelId="{9D1D2D72-D18F-403A-AD5D-DED965462150}" type="pres">
      <dgm:prSet presAssocID="{3C1F8674-D5FF-4154-BFB5-1A06E99FF5DB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8248E68D-BDB0-45E6-9959-380FA4D3C1AC}" type="pres">
      <dgm:prSet presAssocID="{3C1F8674-D5FF-4154-BFB5-1A06E99FF5DB}" presName="descendantText" presStyleLbl="alignAcc1" presStyleIdx="1" presStyleCnt="4">
        <dgm:presLayoutVars>
          <dgm:bulletEnabled val="1"/>
        </dgm:presLayoutVars>
      </dgm:prSet>
      <dgm:spPr>
        <a:ln>
          <a:noFill/>
        </a:ln>
      </dgm:spPr>
      <dgm:t>
        <a:bodyPr/>
        <a:lstStyle/>
        <a:p>
          <a:endParaRPr lang="en-NZ"/>
        </a:p>
      </dgm:t>
    </dgm:pt>
    <dgm:pt modelId="{37F92642-F75A-4A6F-9D7E-D6D281FA8BCA}" type="pres">
      <dgm:prSet presAssocID="{60C055D7-CDC9-4B8A-BFA0-16A49CE5239A}" presName="sp" presStyleCnt="0"/>
      <dgm:spPr/>
    </dgm:pt>
    <dgm:pt modelId="{024F483E-E5CE-477B-8304-32CAB31CDAE0}" type="pres">
      <dgm:prSet presAssocID="{04EB77E1-9AAA-4623-B11D-0EECC352EB4A}" presName="composite" presStyleCnt="0"/>
      <dgm:spPr/>
    </dgm:pt>
    <dgm:pt modelId="{55C2BA66-6021-4B7B-A43B-A44933803F82}" type="pres">
      <dgm:prSet presAssocID="{04EB77E1-9AAA-4623-B11D-0EECC352EB4A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6576D5F1-C513-47D9-872D-E5DA7C8DDFC9}" type="pres">
      <dgm:prSet presAssocID="{04EB77E1-9AAA-4623-B11D-0EECC352EB4A}" presName="descendantText" presStyleLbl="alignAcc1" presStyleIdx="2" presStyleCnt="4">
        <dgm:presLayoutVars>
          <dgm:bulletEnabled val="1"/>
        </dgm:presLayoutVars>
      </dgm:prSet>
      <dgm:spPr>
        <a:ln>
          <a:noFill/>
        </a:ln>
      </dgm:spPr>
      <dgm:t>
        <a:bodyPr/>
        <a:lstStyle/>
        <a:p>
          <a:endParaRPr lang="en-NZ"/>
        </a:p>
      </dgm:t>
    </dgm:pt>
    <dgm:pt modelId="{4C709036-9B8A-4C71-85D4-DA4AE6DCDA46}" type="pres">
      <dgm:prSet presAssocID="{C54403C2-116A-4F17-B476-90751A636F04}" presName="sp" presStyleCnt="0"/>
      <dgm:spPr/>
    </dgm:pt>
    <dgm:pt modelId="{497BA4D5-2260-4C4E-9092-3ED889C7DED3}" type="pres">
      <dgm:prSet presAssocID="{DD1D7511-C7E5-4519-AEC6-B66E4EE0418C}" presName="composite" presStyleCnt="0"/>
      <dgm:spPr/>
    </dgm:pt>
    <dgm:pt modelId="{AEA1BE3A-39CE-49A8-809D-D3C88715F9F1}" type="pres">
      <dgm:prSet presAssocID="{DD1D7511-C7E5-4519-AEC6-B66E4EE0418C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DA24AAB4-69EC-42A1-BFCC-F3AE40697469}" type="pres">
      <dgm:prSet presAssocID="{DD1D7511-C7E5-4519-AEC6-B66E4EE0418C}" presName="descendantText" presStyleLbl="alignAcc1" presStyleIdx="3" presStyleCnt="4">
        <dgm:presLayoutVars>
          <dgm:bulletEnabled val="1"/>
        </dgm:presLayoutVars>
      </dgm:prSet>
      <dgm:spPr>
        <a:ln>
          <a:noFill/>
        </a:ln>
      </dgm:spPr>
      <dgm:t>
        <a:bodyPr/>
        <a:lstStyle/>
        <a:p>
          <a:endParaRPr lang="en-NZ"/>
        </a:p>
      </dgm:t>
    </dgm:pt>
  </dgm:ptLst>
  <dgm:cxnLst>
    <dgm:cxn modelId="{D16E2EA4-C7FA-4AA9-AA68-A44FE683B476}" type="presOf" srcId="{3C1F8674-D5FF-4154-BFB5-1A06E99FF5DB}" destId="{9D1D2D72-D18F-403A-AD5D-DED965462150}" srcOrd="0" destOrd="0" presId="urn:microsoft.com/office/officeart/2005/8/layout/chevron2"/>
    <dgm:cxn modelId="{6AE281A5-76AF-4A80-AD8B-BEC21B40D0B1}" srcId="{BC219536-989A-457C-965D-C1AB4212A254}" destId="{3C1F8674-D5FF-4154-BFB5-1A06E99FF5DB}" srcOrd="1" destOrd="0" parTransId="{F07E9112-8451-4EA9-9A69-4DF43BDE9181}" sibTransId="{60C055D7-CDC9-4B8A-BFA0-16A49CE5239A}"/>
    <dgm:cxn modelId="{B058D54B-6C31-4A8C-BC78-2D3D6723C309}" type="presOf" srcId="{04EB77E1-9AAA-4623-B11D-0EECC352EB4A}" destId="{55C2BA66-6021-4B7B-A43B-A44933803F82}" srcOrd="0" destOrd="0" presId="urn:microsoft.com/office/officeart/2005/8/layout/chevron2"/>
    <dgm:cxn modelId="{7E96C1CF-888C-4C2E-9600-66DD12A9D297}" srcId="{342E4BE4-791E-41FF-91C1-80BB8BDC5C01}" destId="{696A85C7-F05B-4F5C-86DA-CBCED9F4B91E}" srcOrd="0" destOrd="0" parTransId="{FA7740B2-64BE-4DA6-89D8-A1CEA397DFE4}" sibTransId="{EA5AE0D6-CD02-4E1A-9202-764800652931}"/>
    <dgm:cxn modelId="{FA041800-D73F-4682-B182-6C1939EF7AB9}" type="presOf" srcId="{342E4BE4-791E-41FF-91C1-80BB8BDC5C01}" destId="{933AD154-171B-4F7C-A275-ACD9F23CD093}" srcOrd="0" destOrd="0" presId="urn:microsoft.com/office/officeart/2005/8/layout/chevron2"/>
    <dgm:cxn modelId="{97F2D97E-5D65-4501-97B8-AC762ACBC195}" type="presOf" srcId="{DD1D7511-C7E5-4519-AEC6-B66E4EE0418C}" destId="{AEA1BE3A-39CE-49A8-809D-D3C88715F9F1}" srcOrd="0" destOrd="0" presId="urn:microsoft.com/office/officeart/2005/8/layout/chevron2"/>
    <dgm:cxn modelId="{9239D3F0-45FB-4FB6-9438-F9798B1D1173}" type="presOf" srcId="{696A85C7-F05B-4F5C-86DA-CBCED9F4B91E}" destId="{2FE71C45-41A1-47AB-8700-86E5C7C4F4EC}" srcOrd="0" destOrd="0" presId="urn:microsoft.com/office/officeart/2005/8/layout/chevron2"/>
    <dgm:cxn modelId="{E628B21A-2965-4E94-8B8E-57195F04EF92}" srcId="{BC219536-989A-457C-965D-C1AB4212A254}" destId="{DD1D7511-C7E5-4519-AEC6-B66E4EE0418C}" srcOrd="3" destOrd="0" parTransId="{3F4EC89C-2A17-41E5-B016-18645A48CF1A}" sibTransId="{5BAD3659-0A64-44AD-B81A-43D94C84222D}"/>
    <dgm:cxn modelId="{3820E402-BB45-4181-A67C-668CDF4FBA65}" type="presOf" srcId="{BC219536-989A-457C-965D-C1AB4212A254}" destId="{184F925D-E6D4-4D32-8EA3-838F3C8BA1ED}" srcOrd="0" destOrd="0" presId="urn:microsoft.com/office/officeart/2005/8/layout/chevron2"/>
    <dgm:cxn modelId="{6EB7D90F-4494-4950-BFC1-3711472765F9}" srcId="{BC219536-989A-457C-965D-C1AB4212A254}" destId="{342E4BE4-791E-41FF-91C1-80BB8BDC5C01}" srcOrd="0" destOrd="0" parTransId="{B0B78C38-1FB6-463D-831F-912410DC0C09}" sibTransId="{902634B9-D1B3-467F-A36A-3EF08E87B8F1}"/>
    <dgm:cxn modelId="{61191DF0-698E-4EDB-B2F4-C3397E316C73}" srcId="{BC219536-989A-457C-965D-C1AB4212A254}" destId="{04EB77E1-9AAA-4623-B11D-0EECC352EB4A}" srcOrd="2" destOrd="0" parTransId="{B67B6205-83CD-4CE0-93CF-42076C30C3E3}" sibTransId="{C54403C2-116A-4F17-B476-90751A636F04}"/>
    <dgm:cxn modelId="{378AB54B-FA2E-401F-96F5-8C4732383ED6}" type="presParOf" srcId="{184F925D-E6D4-4D32-8EA3-838F3C8BA1ED}" destId="{50CA920F-4F7B-4B75-A58A-8178AF2B3244}" srcOrd="0" destOrd="0" presId="urn:microsoft.com/office/officeart/2005/8/layout/chevron2"/>
    <dgm:cxn modelId="{C6A612CA-CD63-4F75-9B6A-7707BBA6FAAB}" type="presParOf" srcId="{50CA920F-4F7B-4B75-A58A-8178AF2B3244}" destId="{933AD154-171B-4F7C-A275-ACD9F23CD093}" srcOrd="0" destOrd="0" presId="urn:microsoft.com/office/officeart/2005/8/layout/chevron2"/>
    <dgm:cxn modelId="{2730E270-0128-4F52-A295-1C9BAA7556D2}" type="presParOf" srcId="{50CA920F-4F7B-4B75-A58A-8178AF2B3244}" destId="{2FE71C45-41A1-47AB-8700-86E5C7C4F4EC}" srcOrd="1" destOrd="0" presId="urn:microsoft.com/office/officeart/2005/8/layout/chevron2"/>
    <dgm:cxn modelId="{B7465317-51DD-4C78-9A07-D18A8775898E}" type="presParOf" srcId="{184F925D-E6D4-4D32-8EA3-838F3C8BA1ED}" destId="{FAA242FF-8252-45D4-A5BC-3128E6E600A5}" srcOrd="1" destOrd="0" presId="urn:microsoft.com/office/officeart/2005/8/layout/chevron2"/>
    <dgm:cxn modelId="{3A4D1259-8378-4A88-AAD9-DEF20CC69D69}" type="presParOf" srcId="{184F925D-E6D4-4D32-8EA3-838F3C8BA1ED}" destId="{29E55A1C-6C34-4823-88A2-4F9244BFC43E}" srcOrd="2" destOrd="0" presId="urn:microsoft.com/office/officeart/2005/8/layout/chevron2"/>
    <dgm:cxn modelId="{E6FC96A7-1D5C-4090-8363-E2E9C01984AE}" type="presParOf" srcId="{29E55A1C-6C34-4823-88A2-4F9244BFC43E}" destId="{9D1D2D72-D18F-403A-AD5D-DED965462150}" srcOrd="0" destOrd="0" presId="urn:microsoft.com/office/officeart/2005/8/layout/chevron2"/>
    <dgm:cxn modelId="{71397126-9B0D-43CB-939D-1C64D551A772}" type="presParOf" srcId="{29E55A1C-6C34-4823-88A2-4F9244BFC43E}" destId="{8248E68D-BDB0-45E6-9959-380FA4D3C1AC}" srcOrd="1" destOrd="0" presId="urn:microsoft.com/office/officeart/2005/8/layout/chevron2"/>
    <dgm:cxn modelId="{9E4FFE6E-007B-47D2-84CA-FBE816F8C856}" type="presParOf" srcId="{184F925D-E6D4-4D32-8EA3-838F3C8BA1ED}" destId="{37F92642-F75A-4A6F-9D7E-D6D281FA8BCA}" srcOrd="3" destOrd="0" presId="urn:microsoft.com/office/officeart/2005/8/layout/chevron2"/>
    <dgm:cxn modelId="{7E7E2C20-1F0C-4FA6-98E2-938AE2E2096C}" type="presParOf" srcId="{184F925D-E6D4-4D32-8EA3-838F3C8BA1ED}" destId="{024F483E-E5CE-477B-8304-32CAB31CDAE0}" srcOrd="4" destOrd="0" presId="urn:microsoft.com/office/officeart/2005/8/layout/chevron2"/>
    <dgm:cxn modelId="{186AC55E-9977-466C-82E0-29F257E901F4}" type="presParOf" srcId="{024F483E-E5CE-477B-8304-32CAB31CDAE0}" destId="{55C2BA66-6021-4B7B-A43B-A44933803F82}" srcOrd="0" destOrd="0" presId="urn:microsoft.com/office/officeart/2005/8/layout/chevron2"/>
    <dgm:cxn modelId="{AB54CF44-5699-4C42-94E0-ADB1F14DC34B}" type="presParOf" srcId="{024F483E-E5CE-477B-8304-32CAB31CDAE0}" destId="{6576D5F1-C513-47D9-872D-E5DA7C8DDFC9}" srcOrd="1" destOrd="0" presId="urn:microsoft.com/office/officeart/2005/8/layout/chevron2"/>
    <dgm:cxn modelId="{7095A68F-5CCC-4D70-B068-022DEAC6E485}" type="presParOf" srcId="{184F925D-E6D4-4D32-8EA3-838F3C8BA1ED}" destId="{4C709036-9B8A-4C71-85D4-DA4AE6DCDA46}" srcOrd="5" destOrd="0" presId="urn:microsoft.com/office/officeart/2005/8/layout/chevron2"/>
    <dgm:cxn modelId="{2096E290-8CB3-451D-831C-D2A6AD792726}" type="presParOf" srcId="{184F925D-E6D4-4D32-8EA3-838F3C8BA1ED}" destId="{497BA4D5-2260-4C4E-9092-3ED889C7DED3}" srcOrd="6" destOrd="0" presId="urn:microsoft.com/office/officeart/2005/8/layout/chevron2"/>
    <dgm:cxn modelId="{23A1A3A5-B035-4B2A-AA38-A19A08EAAB96}" type="presParOf" srcId="{497BA4D5-2260-4C4E-9092-3ED889C7DED3}" destId="{AEA1BE3A-39CE-49A8-809D-D3C88715F9F1}" srcOrd="0" destOrd="0" presId="urn:microsoft.com/office/officeart/2005/8/layout/chevron2"/>
    <dgm:cxn modelId="{94259AF9-D5BD-4A8B-B6EB-ABC94A614697}" type="presParOf" srcId="{497BA4D5-2260-4C4E-9092-3ED889C7DED3}" destId="{DA24AAB4-69EC-42A1-BFCC-F3AE4069746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:a="http://schemas.openxmlformats.org/drawingml/2006/main" xmlns:dgm="http://schemas.openxmlformats.org/drawingml/2006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3AD154-171B-4F7C-A275-ACD9F23CD093}">
      <dsp:nvSpPr>
        <dsp:cNvPr id="0" name=""/>
        <dsp:cNvSpPr/>
      </dsp:nvSpPr>
      <dsp:spPr>
        <a:xfrm rot="5400000">
          <a:off x="-165050" y="167839"/>
          <a:ext cx="1100337" cy="770235"/>
        </a:xfrm>
        <a:prstGeom prst="chevron">
          <a:avLst/>
        </a:prstGeom>
        <a:solidFill>
          <a:srgbClr val="395D19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100" kern="1200" dirty="0" smtClean="0"/>
            <a:t/>
          </a:r>
          <a:br>
            <a:rPr lang="en-NZ" sz="1100" kern="1200" dirty="0" smtClean="0"/>
          </a:br>
          <a:endParaRPr lang="en-NZ" sz="1100" kern="1200" dirty="0"/>
        </a:p>
      </dsp:txBody>
      <dsp:txXfrm rot="-5400000">
        <a:off x="2" y="387906"/>
        <a:ext cx="770235" cy="330102"/>
      </dsp:txXfrm>
    </dsp:sp>
    <dsp:sp modelId="{2FE71C45-41A1-47AB-8700-86E5C7C4F4EC}">
      <dsp:nvSpPr>
        <dsp:cNvPr id="0" name=""/>
        <dsp:cNvSpPr/>
      </dsp:nvSpPr>
      <dsp:spPr>
        <a:xfrm rot="5400000">
          <a:off x="3699916" y="-2926891"/>
          <a:ext cx="715219" cy="65745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NZ" sz="3200" kern="1200" dirty="0">
            <a:latin typeface="Bookman Old Style" pitchFamily="18" charset="0"/>
          </a:endParaRPr>
        </a:p>
      </dsp:txBody>
      <dsp:txXfrm rot="-5400000">
        <a:off x="770236" y="37703"/>
        <a:ext cx="6539666" cy="645391"/>
      </dsp:txXfrm>
    </dsp:sp>
    <dsp:sp modelId="{9D1D2D72-D18F-403A-AD5D-DED965462150}">
      <dsp:nvSpPr>
        <dsp:cNvPr id="0" name=""/>
        <dsp:cNvSpPr/>
      </dsp:nvSpPr>
      <dsp:spPr>
        <a:xfrm rot="5400000">
          <a:off x="-165050" y="1119348"/>
          <a:ext cx="1100337" cy="770235"/>
        </a:xfrm>
        <a:prstGeom prst="chevron">
          <a:avLst/>
        </a:prstGeom>
        <a:solidFill>
          <a:srgbClr val="588F27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100" kern="1200" dirty="0" smtClean="0"/>
            <a:t> </a:t>
          </a:r>
          <a:endParaRPr lang="en-NZ" sz="1100" kern="1200" dirty="0"/>
        </a:p>
      </dsp:txBody>
      <dsp:txXfrm rot="-5400000">
        <a:off x="2" y="1339415"/>
        <a:ext cx="770235" cy="330102"/>
      </dsp:txXfrm>
    </dsp:sp>
    <dsp:sp modelId="{8248E68D-BDB0-45E6-9959-380FA4D3C1AC}">
      <dsp:nvSpPr>
        <dsp:cNvPr id="0" name=""/>
        <dsp:cNvSpPr/>
      </dsp:nvSpPr>
      <dsp:spPr>
        <a:xfrm rot="5400000">
          <a:off x="3699916" y="-1975383"/>
          <a:ext cx="715219" cy="65745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C2BA66-6021-4B7B-A43B-A44933803F82}">
      <dsp:nvSpPr>
        <dsp:cNvPr id="0" name=""/>
        <dsp:cNvSpPr/>
      </dsp:nvSpPr>
      <dsp:spPr>
        <a:xfrm rot="5400000">
          <a:off x="-165050" y="2070856"/>
          <a:ext cx="1100337" cy="770235"/>
        </a:xfrm>
        <a:prstGeom prst="chevron">
          <a:avLst/>
        </a:prstGeom>
        <a:solidFill>
          <a:srgbClr val="87AD3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100" kern="1200" dirty="0" smtClean="0"/>
            <a:t> </a:t>
          </a:r>
          <a:endParaRPr lang="en-NZ" sz="1100" kern="1200" dirty="0"/>
        </a:p>
      </dsp:txBody>
      <dsp:txXfrm rot="-5400000">
        <a:off x="2" y="2290923"/>
        <a:ext cx="770235" cy="330102"/>
      </dsp:txXfrm>
    </dsp:sp>
    <dsp:sp modelId="{6576D5F1-C513-47D9-872D-E5DA7C8DDFC9}">
      <dsp:nvSpPr>
        <dsp:cNvPr id="0" name=""/>
        <dsp:cNvSpPr/>
      </dsp:nvSpPr>
      <dsp:spPr>
        <a:xfrm rot="5400000">
          <a:off x="3699916" y="-1023874"/>
          <a:ext cx="715219" cy="65745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A1BE3A-39CE-49A8-809D-D3C88715F9F1}">
      <dsp:nvSpPr>
        <dsp:cNvPr id="0" name=""/>
        <dsp:cNvSpPr/>
      </dsp:nvSpPr>
      <dsp:spPr>
        <a:xfrm rot="5400000">
          <a:off x="-165050" y="3022364"/>
          <a:ext cx="1100337" cy="770235"/>
        </a:xfrm>
        <a:prstGeom prst="chevron">
          <a:avLst/>
        </a:prstGeom>
        <a:solidFill>
          <a:srgbClr val="A9CF54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100" kern="1200" dirty="0" smtClean="0"/>
            <a:t> </a:t>
          </a:r>
          <a:endParaRPr lang="en-NZ" sz="1100" kern="1200" dirty="0"/>
        </a:p>
      </dsp:txBody>
      <dsp:txXfrm rot="-5400000">
        <a:off x="2" y="3242431"/>
        <a:ext cx="770235" cy="330102"/>
      </dsp:txXfrm>
    </dsp:sp>
    <dsp:sp modelId="{DA24AAB4-69EC-42A1-BFCC-F3AE40697469}">
      <dsp:nvSpPr>
        <dsp:cNvPr id="0" name=""/>
        <dsp:cNvSpPr/>
      </dsp:nvSpPr>
      <dsp:spPr>
        <a:xfrm rot="5400000">
          <a:off x="3699916" y="-72366"/>
          <a:ext cx="715219" cy="65745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A9BCCD-A920-4DCE-9899-34F8940DDA89}" type="datetimeFigureOut">
              <a:rPr lang="en-NZ" smtClean="0"/>
              <a:pPr/>
              <a:t>9/19/12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5183B0-2610-41A2-8B38-1A3A10E91347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41867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5183B0-2610-41A2-8B38-1A3A10E91347}" type="slidenum">
              <a:rPr lang="en-NZ" smtClean="0"/>
              <a:pPr/>
              <a:t>1</a:t>
            </a:fld>
            <a:endParaRPr lang="en-N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4A5A4-794F-4AA4-95B9-DAAC0102FC76}" type="datetimeFigureOut">
              <a:rPr lang="en-NZ" smtClean="0"/>
              <a:pPr/>
              <a:t>9/19/12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83DD-6BD1-4AE2-A80A-1C73E792650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4A5A4-794F-4AA4-95B9-DAAC0102FC76}" type="datetimeFigureOut">
              <a:rPr lang="en-NZ" smtClean="0"/>
              <a:pPr/>
              <a:t>9/19/12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83DD-6BD1-4AE2-A80A-1C73E792650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4A5A4-794F-4AA4-95B9-DAAC0102FC76}" type="datetimeFigureOut">
              <a:rPr lang="en-NZ" smtClean="0"/>
              <a:pPr/>
              <a:t>9/19/12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83DD-6BD1-4AE2-A80A-1C73E792650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4A5A4-794F-4AA4-95B9-DAAC0102FC76}" type="datetimeFigureOut">
              <a:rPr lang="en-NZ" smtClean="0"/>
              <a:pPr/>
              <a:t>9/19/12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83DD-6BD1-4AE2-A80A-1C73E792650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4A5A4-794F-4AA4-95B9-DAAC0102FC76}" type="datetimeFigureOut">
              <a:rPr lang="en-NZ" smtClean="0"/>
              <a:pPr/>
              <a:t>9/19/12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83DD-6BD1-4AE2-A80A-1C73E792650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4A5A4-794F-4AA4-95B9-DAAC0102FC76}" type="datetimeFigureOut">
              <a:rPr lang="en-NZ" smtClean="0"/>
              <a:pPr/>
              <a:t>9/19/12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83DD-6BD1-4AE2-A80A-1C73E792650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4A5A4-794F-4AA4-95B9-DAAC0102FC76}" type="datetimeFigureOut">
              <a:rPr lang="en-NZ" smtClean="0"/>
              <a:pPr/>
              <a:t>9/19/12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83DD-6BD1-4AE2-A80A-1C73E792650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4A5A4-794F-4AA4-95B9-DAAC0102FC76}" type="datetimeFigureOut">
              <a:rPr lang="en-NZ" smtClean="0"/>
              <a:pPr/>
              <a:t>9/19/12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83DD-6BD1-4AE2-A80A-1C73E792650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4A5A4-794F-4AA4-95B9-DAAC0102FC76}" type="datetimeFigureOut">
              <a:rPr lang="en-NZ" smtClean="0"/>
              <a:pPr/>
              <a:t>9/19/12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83DD-6BD1-4AE2-A80A-1C73E792650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4A5A4-794F-4AA4-95B9-DAAC0102FC76}" type="datetimeFigureOut">
              <a:rPr lang="en-NZ" smtClean="0"/>
              <a:pPr/>
              <a:t>9/19/12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83DD-6BD1-4AE2-A80A-1C73E792650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4A5A4-794F-4AA4-95B9-DAAC0102FC76}" type="datetimeFigureOut">
              <a:rPr lang="en-NZ" smtClean="0"/>
              <a:pPr/>
              <a:t>9/19/12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83DD-6BD1-4AE2-A80A-1C73E792650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CAFCD8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4A5A4-794F-4AA4-95B9-DAAC0102FC76}" type="datetimeFigureOut">
              <a:rPr lang="en-NZ" smtClean="0"/>
              <a:pPr/>
              <a:t>9/19/12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283DD-6BD1-4AE2-A80A-1C73E7926500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CAFC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3528" y="620688"/>
            <a:ext cx="8496944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400" dirty="0" smtClean="0">
                <a:solidFill>
                  <a:srgbClr val="395D19"/>
                </a:solidFill>
                <a:latin typeface="Bookman Old Style" pitchFamily="18" charset="0"/>
              </a:rPr>
              <a:t>NZ Emission Trading Scheme:</a:t>
            </a:r>
          </a:p>
          <a:p>
            <a:pPr algn="ctr"/>
            <a:r>
              <a:rPr lang="en-NZ" sz="800" dirty="0" smtClean="0">
                <a:solidFill>
                  <a:srgbClr val="395D19"/>
                </a:solidFill>
                <a:latin typeface="Bookman Old Style" pitchFamily="18" charset="0"/>
              </a:rPr>
              <a:t>    </a:t>
            </a:r>
            <a:r>
              <a:rPr lang="en-NZ" sz="1400" dirty="0" smtClean="0">
                <a:solidFill>
                  <a:srgbClr val="395D19"/>
                </a:solidFill>
                <a:latin typeface="Bookman Old Style" pitchFamily="18" charset="0"/>
              </a:rPr>
              <a:t/>
            </a:r>
            <a:br>
              <a:rPr lang="en-NZ" sz="1400" dirty="0" smtClean="0">
                <a:solidFill>
                  <a:srgbClr val="395D19"/>
                </a:solidFill>
                <a:latin typeface="Bookman Old Style" pitchFamily="18" charset="0"/>
              </a:rPr>
            </a:br>
            <a:r>
              <a:rPr lang="en-NZ" sz="1400" dirty="0" smtClean="0">
                <a:solidFill>
                  <a:srgbClr val="395D19"/>
                </a:solidFill>
                <a:latin typeface="Bookman Old Style" pitchFamily="18" charset="0"/>
              </a:rPr>
              <a:t/>
            </a:r>
            <a:br>
              <a:rPr lang="en-NZ" sz="1400" dirty="0" smtClean="0">
                <a:solidFill>
                  <a:srgbClr val="395D19"/>
                </a:solidFill>
                <a:latin typeface="Bookman Old Style" pitchFamily="18" charset="0"/>
              </a:rPr>
            </a:br>
            <a:endParaRPr lang="en-NZ" sz="1400" dirty="0" smtClean="0">
              <a:solidFill>
                <a:srgbClr val="395D19"/>
              </a:solidFill>
            </a:endParaRPr>
          </a:p>
          <a:p>
            <a:pPr algn="ctr"/>
            <a:r>
              <a:rPr lang="en-NZ" sz="3400" dirty="0" smtClean="0">
                <a:solidFill>
                  <a:srgbClr val="395D19"/>
                </a:solidFill>
              </a:rPr>
              <a:t>How agriculture, horticulture &amp; forestry will cope with what is required</a:t>
            </a:r>
          </a:p>
          <a:p>
            <a:r>
              <a:rPr lang="en-NZ" sz="2000" dirty="0" smtClean="0">
                <a:solidFill>
                  <a:srgbClr val="395D19"/>
                </a:solidFill>
              </a:rPr>
              <a:t> </a:t>
            </a:r>
            <a:br>
              <a:rPr lang="en-NZ" sz="2000" dirty="0" smtClean="0">
                <a:solidFill>
                  <a:srgbClr val="395D19"/>
                </a:solidFill>
              </a:rPr>
            </a:br>
            <a:endParaRPr lang="en-NZ" sz="2000" dirty="0" smtClean="0">
              <a:solidFill>
                <a:srgbClr val="395D19"/>
              </a:solidFill>
            </a:endParaRPr>
          </a:p>
          <a:p>
            <a:pPr algn="ctr"/>
            <a:r>
              <a:rPr lang="en-NZ" sz="2400" dirty="0" smtClean="0">
                <a:solidFill>
                  <a:srgbClr val="395D19"/>
                </a:solidFill>
              </a:rPr>
              <a:t>Green Party Viewpoint</a:t>
            </a:r>
          </a:p>
          <a:p>
            <a:pPr algn="ctr"/>
            <a:r>
              <a:rPr lang="en-NZ" sz="2400" dirty="0" smtClean="0">
                <a:solidFill>
                  <a:srgbClr val="395D19"/>
                </a:solidFill>
              </a:rPr>
              <a:t>Kennedy Graham, MP</a:t>
            </a:r>
          </a:p>
          <a:p>
            <a:pPr algn="ctr"/>
            <a:r>
              <a:rPr lang="en-NZ" sz="2400" i="1" dirty="0" smtClean="0">
                <a:solidFill>
                  <a:srgbClr val="395D19"/>
                </a:solidFill>
              </a:rPr>
              <a:t> </a:t>
            </a:r>
            <a:endParaRPr lang="en-NZ" sz="2400" dirty="0" smtClean="0">
              <a:solidFill>
                <a:srgbClr val="395D19"/>
              </a:solidFill>
            </a:endParaRPr>
          </a:p>
          <a:p>
            <a:pPr algn="ctr"/>
            <a:r>
              <a:rPr lang="en-NZ" sz="2400" i="1" dirty="0" smtClean="0">
                <a:solidFill>
                  <a:srgbClr val="395D19"/>
                </a:solidFill>
              </a:rPr>
              <a:t>NZIAHS Forum, </a:t>
            </a:r>
            <a:endParaRPr lang="en-NZ" sz="2400" dirty="0" smtClean="0">
              <a:solidFill>
                <a:srgbClr val="395D19"/>
              </a:solidFill>
            </a:endParaRPr>
          </a:p>
          <a:p>
            <a:pPr algn="ctr"/>
            <a:r>
              <a:rPr lang="en-NZ" sz="2400" i="1" dirty="0" smtClean="0">
                <a:solidFill>
                  <a:srgbClr val="395D19"/>
                </a:solidFill>
              </a:rPr>
              <a:t>Lincoln University, 22 August 2012</a:t>
            </a:r>
            <a:endParaRPr lang="en-NZ" sz="2400" dirty="0" smtClean="0">
              <a:solidFill>
                <a:srgbClr val="395D19"/>
              </a:solidFill>
            </a:endParaRPr>
          </a:p>
          <a:p>
            <a:pPr algn="ctr"/>
            <a:endParaRPr lang="en-NZ" sz="3600" dirty="0">
              <a:solidFill>
                <a:srgbClr val="395D19"/>
              </a:solidFill>
              <a:latin typeface="Bookman Old Style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5877272"/>
            <a:ext cx="9144000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rgbClr val="395D19"/>
              </a:solidFill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5949280"/>
            <a:ext cx="1656184" cy="415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Subtitle 2"/>
          <p:cNvSpPr txBox="1">
            <a:spLocks/>
          </p:cNvSpPr>
          <p:nvPr/>
        </p:nvSpPr>
        <p:spPr bwMode="auto">
          <a:xfrm>
            <a:off x="2037904" y="5949280"/>
            <a:ext cx="7106096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0046" tIns="65023" rIns="130046" bIns="65023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4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5023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4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30046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95069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600919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251149" indent="0" algn="ctr" defTabSz="130046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901379" indent="0" algn="ctr" defTabSz="130046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551609" indent="0" algn="ctr" defTabSz="130046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5201839" indent="0" algn="ctr" defTabSz="130046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800" dirty="0">
                <a:solidFill>
                  <a:srgbClr val="395D19"/>
                </a:solidFill>
              </a:rPr>
              <a:t>Authorised by </a:t>
            </a:r>
            <a:r>
              <a:rPr lang="en-NZ" sz="1800" dirty="0" smtClean="0">
                <a:solidFill>
                  <a:srgbClr val="395D19"/>
                </a:solidFill>
              </a:rPr>
              <a:t>Kennedy Graham, </a:t>
            </a:r>
            <a:r>
              <a:rPr lang="en-NZ" sz="1800" dirty="0">
                <a:solidFill>
                  <a:srgbClr val="395D19"/>
                </a:solidFill>
              </a:rPr>
              <a:t>Parliament Buildings, Wellington.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E8F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89677479"/>
              </p:ext>
            </p:extLst>
          </p:nvPr>
        </p:nvGraphicFramePr>
        <p:xfrm>
          <a:off x="251520" y="214464"/>
          <a:ext cx="8568952" cy="6487785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224136"/>
                <a:gridCol w="1224136"/>
                <a:gridCol w="2788308"/>
                <a:gridCol w="740084"/>
                <a:gridCol w="1005442"/>
                <a:gridCol w="793421"/>
                <a:gridCol w="793425"/>
              </a:tblGrid>
              <a:tr h="363810">
                <a:tc gridSpan="7">
                  <a:txBody>
                    <a:bodyPr/>
                    <a:lstStyle/>
                    <a:p>
                      <a:pPr algn="ctr"/>
                      <a:r>
                        <a:rPr lang="en-NZ" sz="1600" kern="1200" dirty="0" smtClean="0"/>
                        <a:t>NZ ETS:  NZ = 100% 2008-12 (av. ann.) / 1990 	= 	61.9 x 5 = 310 Mt.</a:t>
                      </a:r>
                      <a:endParaRPr lang="en-NZ" sz="1600" b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363810">
                <a:tc gridSpan="3">
                  <a:txBody>
                    <a:bodyPr/>
                    <a:lstStyle/>
                    <a:p>
                      <a:r>
                        <a:rPr lang="en-NZ" sz="1600" b="1" kern="1200" dirty="0" smtClean="0"/>
                        <a:t>Kyoto Protocol Performance (2008-12 = 5 years)	</a:t>
                      </a:r>
                      <a:endParaRPr lang="en-NZ" sz="16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600" dirty="0" smtClean="0"/>
                        <a:t>Mt.</a:t>
                      </a:r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600" dirty="0" smtClean="0"/>
                        <a:t>%</a:t>
                      </a:r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/>
                    </a:p>
                  </a:txBody>
                  <a:tcPr/>
                </a:tc>
              </a:tr>
              <a:tr h="3638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600" b="1" i="1" kern="1200" dirty="0" smtClean="0"/>
                        <a:t>Emissions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/>
                    </a:p>
                  </a:txBody>
                  <a:tcPr/>
                </a:tc>
              </a:tr>
              <a:tr h="363810">
                <a:tc>
                  <a:txBody>
                    <a:bodyPr/>
                    <a:lstStyle/>
                    <a:p>
                      <a:r>
                        <a:rPr lang="en-NZ" sz="1600" kern="1200" dirty="0" smtClean="0"/>
                        <a:t>EIF</a:t>
                      </a:r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600" kern="1200" dirty="0" smtClean="0"/>
                        <a:t>1/7/10</a:t>
                      </a:r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600" kern="1200" dirty="0" smtClean="0"/>
                        <a:t>Energy (incl. liq. fuels)</a:t>
                      </a:r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600" kern="1200" dirty="0" smtClean="0"/>
                        <a:t>162</a:t>
                      </a:r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600" kern="1200" dirty="0" smtClean="0"/>
                        <a:t>44%</a:t>
                      </a:r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/>
                    </a:p>
                  </a:txBody>
                  <a:tcPr/>
                </a:tc>
              </a:tr>
              <a:tr h="363810">
                <a:tc>
                  <a:txBody>
                    <a:bodyPr/>
                    <a:lstStyle/>
                    <a:p>
                      <a:endParaRPr lang="en-NZ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600" kern="1200" dirty="0" smtClean="0"/>
                        <a:t>Industry	</a:t>
                      </a:r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600" dirty="0" smtClean="0"/>
                        <a:t>23</a:t>
                      </a:r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600" kern="1200" dirty="0" smtClean="0"/>
                        <a:t>6%</a:t>
                      </a:r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600" dirty="0" smtClean="0"/>
                        <a:t>50%</a:t>
                      </a:r>
                      <a:endParaRPr lang="en-NZ" sz="1600" dirty="0"/>
                    </a:p>
                  </a:txBody>
                  <a:tcPr/>
                </a:tc>
              </a:tr>
              <a:tr h="511500">
                <a:tc>
                  <a:txBody>
                    <a:bodyPr/>
                    <a:lstStyle/>
                    <a:p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600" kern="1200" dirty="0" smtClean="0"/>
                        <a:t>1/1/13 	</a:t>
                      </a:r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600" dirty="0" smtClean="0"/>
                        <a:t>Waste</a:t>
                      </a:r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600" dirty="0" smtClean="0"/>
                        <a:t>10</a:t>
                      </a:r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600" dirty="0" smtClean="0"/>
                        <a:t>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/>
                    </a:p>
                  </a:txBody>
                  <a:tcPr/>
                </a:tc>
              </a:tr>
              <a:tr h="363810">
                <a:tc>
                  <a:txBody>
                    <a:bodyPr/>
                    <a:lstStyle/>
                    <a:p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600" kern="1200" dirty="0" smtClean="0"/>
                        <a:t>Post-’15</a:t>
                      </a:r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600" kern="1200" dirty="0" smtClean="0"/>
                        <a:t>Agriculture</a:t>
                      </a:r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600" kern="1200" dirty="0" smtClean="0"/>
                        <a:t> 171 </a:t>
                      </a:r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600" kern="1200" dirty="0" smtClean="0"/>
                        <a:t>47%</a:t>
                      </a:r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600" dirty="0" smtClean="0"/>
                        <a:t>50%</a:t>
                      </a:r>
                      <a:endParaRPr lang="en-NZ" sz="1600" dirty="0"/>
                    </a:p>
                  </a:txBody>
                  <a:tcPr/>
                </a:tc>
              </a:tr>
              <a:tr h="363810">
                <a:tc>
                  <a:txBody>
                    <a:bodyPr/>
                    <a:lstStyle/>
                    <a:p>
                      <a:endParaRPr lang="en-NZ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600" b="1" kern="1200" dirty="0" smtClean="0"/>
                        <a:t>Total gross</a:t>
                      </a:r>
                      <a:endParaRPr lang="en-NZ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600" b="1" dirty="0" smtClean="0"/>
                        <a:t>366</a:t>
                      </a:r>
                      <a:endParaRPr lang="en-NZ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/>
                    </a:p>
                  </a:txBody>
                  <a:tcPr/>
                </a:tc>
              </a:tr>
              <a:tr h="562676">
                <a:tc>
                  <a:txBody>
                    <a:bodyPr/>
                    <a:lstStyle/>
                    <a:p>
                      <a:endParaRPr lang="en-NZ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600" kern="1200" dirty="0" smtClean="0"/>
                        <a:t>1/1/08	</a:t>
                      </a:r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600" kern="1200" dirty="0" smtClean="0"/>
                        <a:t>Forestry (92 sinks – 6 </a:t>
                      </a:r>
                      <a:r>
                        <a:rPr lang="en-NZ" sz="1600" kern="1200" dirty="0" err="1" smtClean="0"/>
                        <a:t>defor</a:t>
                      </a:r>
                      <a:r>
                        <a:rPr lang="en-NZ" sz="1600" kern="1200" dirty="0" smtClean="0"/>
                        <a:t>.)	</a:t>
                      </a:r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600" kern="1200" dirty="0" smtClean="0"/>
                        <a:t> 86</a:t>
                      </a:r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/>
                    </a:p>
                  </a:txBody>
                  <a:tcPr/>
                </a:tc>
              </a:tr>
              <a:tr h="363810">
                <a:tc>
                  <a:txBody>
                    <a:bodyPr/>
                    <a:lstStyle/>
                    <a:p>
                      <a:endParaRPr lang="en-NZ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600" b="1" kern="1200" dirty="0" smtClean="0"/>
                        <a:t>Total net (incl. LULUCF)</a:t>
                      </a:r>
                      <a:endParaRPr lang="en-NZ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600" b="1" dirty="0" smtClean="0"/>
                        <a:t>280</a:t>
                      </a:r>
                      <a:endParaRPr lang="en-NZ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/>
                    </a:p>
                  </a:txBody>
                  <a:tcPr/>
                </a:tc>
              </a:tr>
              <a:tr h="363810">
                <a:tc gridSpan="3">
                  <a:txBody>
                    <a:bodyPr/>
                    <a:lstStyle/>
                    <a:p>
                      <a:r>
                        <a:rPr lang="en-NZ" sz="1600" b="1" i="1" kern="1200" dirty="0" smtClean="0"/>
                        <a:t>Assigned Balance</a:t>
                      </a:r>
                      <a:endParaRPr lang="en-NZ" sz="1600" b="1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/>
                    </a:p>
                  </a:txBody>
                  <a:tcPr/>
                </a:tc>
              </a:tr>
              <a:tr h="363810">
                <a:tc gridSpan="2">
                  <a:txBody>
                    <a:bodyPr/>
                    <a:lstStyle/>
                    <a:p>
                      <a:endParaRPr lang="en-NZ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600" kern="1200" dirty="0" smtClean="0"/>
                        <a:t>Initial AAUs</a:t>
                      </a:r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600" dirty="0" smtClean="0"/>
                        <a:t>310</a:t>
                      </a:r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 dirty="0"/>
                    </a:p>
                  </a:txBody>
                  <a:tcPr/>
                </a:tc>
              </a:tr>
              <a:tr h="363810">
                <a:tc gridSpan="2">
                  <a:txBody>
                    <a:bodyPr/>
                    <a:lstStyle/>
                    <a:p>
                      <a:endParaRPr lang="en-NZ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600" kern="1200" dirty="0" smtClean="0"/>
                        <a:t>Less unit transactions/PFSI</a:t>
                      </a:r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600" dirty="0" smtClean="0"/>
                        <a:t>5</a:t>
                      </a:r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/>
                    </a:p>
                  </a:txBody>
                  <a:tcPr/>
                </a:tc>
              </a:tr>
              <a:tr h="363810">
                <a:tc gridSpan="2">
                  <a:txBody>
                    <a:bodyPr/>
                    <a:lstStyle/>
                    <a:p>
                      <a:endParaRPr lang="en-NZ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600" b="1" kern="1200" dirty="0" err="1" smtClean="0"/>
                        <a:t>Proj</a:t>
                      </a:r>
                      <a:r>
                        <a:rPr lang="en-NZ" sz="1600" b="1" kern="1200" dirty="0" smtClean="0"/>
                        <a:t>. assigned </a:t>
                      </a:r>
                      <a:r>
                        <a:rPr lang="en-NZ" sz="1600" b="1" kern="1200" dirty="0" err="1" smtClean="0"/>
                        <a:t>amnt</a:t>
                      </a:r>
                      <a:r>
                        <a:rPr lang="en-NZ" sz="1600" b="1" kern="1200" dirty="0" smtClean="0"/>
                        <a:t>. bal.</a:t>
                      </a:r>
                      <a:endParaRPr lang="en-NZ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600" b="1" dirty="0" smtClean="0"/>
                        <a:t>303</a:t>
                      </a:r>
                      <a:endParaRPr lang="en-NZ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/>
                    </a:p>
                  </a:txBody>
                  <a:tcPr/>
                </a:tc>
              </a:tr>
              <a:tr h="452325">
                <a:tc gridSpan="2">
                  <a:txBody>
                    <a:bodyPr/>
                    <a:lstStyle/>
                    <a:p>
                      <a:r>
                        <a:rPr lang="en-NZ" sz="1600" b="1" i="1" kern="1200" dirty="0" smtClean="0"/>
                        <a:t>NZ Net Position (units)</a:t>
                      </a:r>
                      <a:endParaRPr lang="en-NZ" sz="1600" b="1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600" kern="1200" dirty="0" smtClean="0"/>
                        <a:t>(Assigned balance &gt; emissions)</a:t>
                      </a:r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600" b="1" dirty="0" smtClean="0"/>
                        <a:t>23.2</a:t>
                      </a:r>
                      <a:endParaRPr lang="en-NZ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 dirty="0"/>
                    </a:p>
                  </a:txBody>
                  <a:tcPr/>
                </a:tc>
              </a:tr>
              <a:tr h="562676">
                <a:tc gridSpan="2">
                  <a:txBody>
                    <a:bodyPr/>
                    <a:lstStyle/>
                    <a:p>
                      <a:r>
                        <a:rPr lang="en-NZ" sz="1600" b="1" i="1" kern="1200" dirty="0" smtClean="0"/>
                        <a:t>NZ Net Position (NZ$)</a:t>
                      </a:r>
                      <a:endParaRPr lang="en-NZ" sz="1600" b="1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600" kern="1200" dirty="0" smtClean="0"/>
                        <a:t>(€5.03 = NZ$8.27)	</a:t>
                      </a:r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600" b="1" kern="1200" dirty="0" smtClean="0"/>
                        <a:t>+$192 m.</a:t>
                      </a:r>
                      <a:endParaRPr lang="en-NZ" sz="1600" b="1" dirty="0" smtClean="0"/>
                    </a:p>
                    <a:p>
                      <a:endParaRPr lang="en-N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CAFC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3528" y="188640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600" dirty="0" smtClean="0">
                <a:solidFill>
                  <a:srgbClr val="22370F"/>
                </a:solidFill>
                <a:latin typeface="Bookman Old Style" pitchFamily="18" charset="0"/>
              </a:rPr>
              <a:t>NZ </a:t>
            </a:r>
            <a:r>
              <a:rPr lang="en-NZ" sz="3600" dirty="0" err="1" smtClean="0">
                <a:solidFill>
                  <a:srgbClr val="22370F"/>
                </a:solidFill>
                <a:latin typeface="Bookman Old Style" pitchFamily="18" charset="0"/>
              </a:rPr>
              <a:t>Sectoral</a:t>
            </a:r>
            <a:r>
              <a:rPr lang="en-NZ" sz="3600" dirty="0" smtClean="0">
                <a:solidFill>
                  <a:srgbClr val="22370F"/>
                </a:solidFill>
                <a:latin typeface="Bookman Old Style" pitchFamily="18" charset="0"/>
              </a:rPr>
              <a:t> Analysis</a:t>
            </a:r>
            <a:endParaRPr lang="en-NZ" sz="3200" dirty="0">
              <a:solidFill>
                <a:srgbClr val="22370F"/>
              </a:solidFill>
              <a:latin typeface="Bookman Old Style" pitchFamily="18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23528" y="980728"/>
            <a:ext cx="8496944" cy="4680520"/>
          </a:xfrm>
          <a:prstGeom prst="roundRect">
            <a:avLst/>
          </a:prstGeom>
          <a:solidFill>
            <a:srgbClr val="E8F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rgbClr val="22370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093296"/>
            <a:ext cx="9144000" cy="432048"/>
          </a:xfrm>
          <a:prstGeom prst="rect">
            <a:avLst/>
          </a:prstGeom>
          <a:solidFill>
            <a:srgbClr val="395D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rgbClr val="22370F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11560" y="1397000"/>
          <a:ext cx="7920880" cy="397764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3384376"/>
                <a:gridCol w="1152128"/>
                <a:gridCol w="1152128"/>
                <a:gridCol w="1152128"/>
                <a:gridCol w="1080120"/>
              </a:tblGrid>
              <a:tr h="37084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1990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2007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2010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2020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Energy/transport/industry/waste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29.6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39.6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39.2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37.8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Agriculture	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31.3	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35.8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36.9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39.1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Total (gross)	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60.9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75.4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76.1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76.9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Forestry	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-19.2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-18.5	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-20.1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+1.9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Total with LULUCF (net)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41.7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56.9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56.0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78.8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 gridSpan="5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smtClean="0"/>
                        <a:t>     </a:t>
                      </a:r>
                      <a:br>
                        <a:rPr lang="en-NZ" dirty="0" smtClean="0"/>
                      </a:br>
                      <a:r>
                        <a:rPr lang="en-NZ" dirty="0" smtClean="0"/>
                        <a:t>     </a:t>
                      </a:r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NOTE: (1990-2020)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370840">
                <a:tc gridSpan="5"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1.</a:t>
                      </a:r>
                      <a:r>
                        <a:rPr lang="en-NZ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Gross emissions	+26% </a:t>
                      </a:r>
                      <a:endParaRPr lang="en-N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370840">
                <a:tc gridSpan="5"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NZ" dirty="0" smtClean="0"/>
                        <a:t>     2.  </a:t>
                      </a:r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Net emissions 	+ 89%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370840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smtClean="0"/>
                        <a:t>     3.  </a:t>
                      </a:r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Agric. Emissions	+ 25%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CAFC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3528" y="188640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600" dirty="0" smtClean="0">
                <a:solidFill>
                  <a:srgbClr val="22370F"/>
                </a:solidFill>
                <a:latin typeface="Bookman Old Style" pitchFamily="18" charset="0"/>
              </a:rPr>
              <a:t>ETS – Outline</a:t>
            </a:r>
            <a:endParaRPr lang="en-NZ" sz="3600" dirty="0">
              <a:solidFill>
                <a:srgbClr val="22370F"/>
              </a:solidFill>
              <a:latin typeface="Bookman Old Style" pitchFamily="18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23528" y="836712"/>
            <a:ext cx="8496944" cy="4824536"/>
          </a:xfrm>
          <a:prstGeom prst="roundRect">
            <a:avLst/>
          </a:prstGeom>
          <a:solidFill>
            <a:srgbClr val="E8F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rgbClr val="22370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093296"/>
            <a:ext cx="9144000" cy="432048"/>
          </a:xfrm>
          <a:prstGeom prst="rect">
            <a:avLst/>
          </a:prstGeom>
          <a:solidFill>
            <a:srgbClr val="395D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rgbClr val="22370F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39551" y="1397000"/>
          <a:ext cx="7992887" cy="404368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880759"/>
                <a:gridCol w="1783536"/>
                <a:gridCol w="1332148"/>
                <a:gridCol w="1332148"/>
                <a:gridCol w="1332148"/>
                <a:gridCol w="1332148"/>
              </a:tblGrid>
              <a:tr h="370840">
                <a:tc gridSpan="2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‘08 Act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‘09 Act	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‘11 Review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‘12 Bill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Price cap ($/tonne)</a:t>
                      </a:r>
                      <a:endParaRPr lang="en-N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$25	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$12.50	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$30 / ’13</a:t>
                      </a:r>
                      <a:b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$50 / ‘17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$12.50 indef.	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Free allocations	</a:t>
                      </a:r>
                      <a:endParaRPr lang="en-N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60% / 90%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60% / 90%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Phase-out 	</a:t>
                      </a:r>
                      <a:endParaRPr lang="en-N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8.3%	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1.3%</a:t>
                      </a:r>
                    </a:p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EIF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Forestry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1/1/08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En./Ind./Fish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1/1/10	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1/7/10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Transport	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1/1/11	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1/7/10	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Agriculture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1/1/13	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1/1/15	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1:2 1/1/15</a:t>
                      </a:r>
                      <a:b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1:1 1/1/19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date</a:t>
                      </a:r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CAFC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3528" y="188640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600" dirty="0" smtClean="0">
                <a:solidFill>
                  <a:srgbClr val="22370F"/>
                </a:solidFill>
                <a:latin typeface="Bookman Old Style" pitchFamily="18" charset="0"/>
              </a:rPr>
              <a:t>ETS – Latest Development</a:t>
            </a:r>
            <a:endParaRPr lang="en-NZ" sz="3600" dirty="0">
              <a:solidFill>
                <a:srgbClr val="22370F"/>
              </a:solidFill>
              <a:latin typeface="Bookman Old Style" pitchFamily="18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23528" y="980728"/>
            <a:ext cx="8496944" cy="4680520"/>
          </a:xfrm>
          <a:prstGeom prst="roundRect">
            <a:avLst/>
          </a:prstGeom>
          <a:solidFill>
            <a:srgbClr val="E8F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rgbClr val="22370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093296"/>
            <a:ext cx="9144000" cy="432048"/>
          </a:xfrm>
          <a:prstGeom prst="rect">
            <a:avLst/>
          </a:prstGeom>
          <a:solidFill>
            <a:srgbClr val="395D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rgbClr val="22370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5536" y="1196752"/>
            <a:ext cx="835292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600" dirty="0" smtClean="0">
                <a:solidFill>
                  <a:srgbClr val="22370F"/>
                </a:solidFill>
              </a:rPr>
              <a:t>Climate Change Response (Emissions Trading and Other Matters) Amendment Bill</a:t>
            </a:r>
          </a:p>
          <a:p>
            <a:endParaRPr lang="en-NZ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611560" y="2132856"/>
          <a:ext cx="7920880" cy="3176546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3960440"/>
                <a:gridCol w="3960440"/>
              </a:tblGrid>
              <a:tr h="398703">
                <a:tc>
                  <a:txBody>
                    <a:bodyPr/>
                    <a:lstStyle/>
                    <a:p>
                      <a:pPr algn="ctr"/>
                      <a:r>
                        <a:rPr lang="en-NZ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2011 Review	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2012 Bill</a:t>
                      </a:r>
                      <a:endParaRPr lang="en-NZ" dirty="0"/>
                    </a:p>
                  </a:txBody>
                  <a:tcPr/>
                </a:tc>
              </a:tr>
              <a:tr h="398703">
                <a:tc gridSpan="2">
                  <a:txBody>
                    <a:bodyPr/>
                    <a:lstStyle/>
                    <a:p>
                      <a:pPr algn="ctr"/>
                      <a:r>
                        <a:rPr lang="en-NZ" sz="18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Agriculture</a:t>
                      </a:r>
                      <a:endParaRPr lang="en-NZ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518705"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 </a:t>
                      </a:r>
                      <a:r>
                        <a:rPr lang="en-NZ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Mand</a:t>
                      </a:r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en-NZ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reptng</a:t>
                      </a:r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1/1/12; surr. 1/1/15)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Remove date for surr. obligations</a:t>
                      </a:r>
                      <a:endParaRPr lang="en-NZ" dirty="0"/>
                    </a:p>
                  </a:txBody>
                  <a:tcPr/>
                </a:tc>
              </a:tr>
              <a:tr h="484089"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 </a:t>
                      </a:r>
                      <a:r>
                        <a:rPr lang="en-NZ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PoO</a:t>
                      </a:r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= farmer, not processor	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longer relevant</a:t>
                      </a:r>
                      <a:endParaRPr lang="en-NZ" dirty="0"/>
                    </a:p>
                  </a:txBody>
                  <a:tcPr/>
                </a:tc>
              </a:tr>
              <a:tr h="688173"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 Free allocations = 90% @ 1.3% from 1/1/16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688173"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 Promote TT for existing mitigation options	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CAFC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3528" y="188640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600" dirty="0" smtClean="0">
                <a:solidFill>
                  <a:srgbClr val="22370F"/>
                </a:solidFill>
                <a:latin typeface="Bookman Old Style" pitchFamily="18" charset="0"/>
              </a:rPr>
              <a:t>ETS – Latest Development</a:t>
            </a:r>
            <a:endParaRPr lang="en-NZ" sz="3600" dirty="0">
              <a:solidFill>
                <a:srgbClr val="22370F"/>
              </a:solidFill>
              <a:latin typeface="Bookman Old Style" pitchFamily="18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23528" y="980728"/>
            <a:ext cx="8496944" cy="4680520"/>
          </a:xfrm>
          <a:prstGeom prst="roundRect">
            <a:avLst/>
          </a:prstGeom>
          <a:solidFill>
            <a:srgbClr val="E8F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rgbClr val="22370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093296"/>
            <a:ext cx="9144000" cy="432048"/>
          </a:xfrm>
          <a:prstGeom prst="rect">
            <a:avLst/>
          </a:prstGeom>
          <a:solidFill>
            <a:srgbClr val="395D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rgbClr val="22370F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611560" y="1340768"/>
          <a:ext cx="7920880" cy="2488373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3960440"/>
                <a:gridCol w="3960440"/>
              </a:tblGrid>
              <a:tr h="398703">
                <a:tc>
                  <a:txBody>
                    <a:bodyPr/>
                    <a:lstStyle/>
                    <a:p>
                      <a:pPr algn="ctr"/>
                      <a:r>
                        <a:rPr lang="en-NZ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2011 Review	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2012 Bill</a:t>
                      </a:r>
                      <a:endParaRPr lang="en-NZ" dirty="0"/>
                    </a:p>
                  </a:txBody>
                  <a:tcPr/>
                </a:tc>
              </a:tr>
              <a:tr h="398703">
                <a:tc gridSpan="2">
                  <a:txBody>
                    <a:bodyPr/>
                    <a:lstStyle/>
                    <a:p>
                      <a:pPr algn="ctr"/>
                      <a:r>
                        <a:rPr lang="en-NZ" sz="18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Forestry</a:t>
                      </a:r>
                      <a:endParaRPr lang="en-NZ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518705"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 Change forestry rules, unilaterally	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endParaRPr lang="en-NZ" dirty="0"/>
                    </a:p>
                  </a:txBody>
                  <a:tcPr/>
                </a:tc>
              </a:tr>
              <a:tr h="484089"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  Pre-Kyoto offset planting 		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endParaRPr lang="en-NZ" dirty="0"/>
                    </a:p>
                  </a:txBody>
                  <a:tcPr/>
                </a:tc>
              </a:tr>
              <a:tr h="688173">
                <a:tc>
                  <a:txBody>
                    <a:bodyPr/>
                    <a:lstStyle/>
                    <a:p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 Claw-back for 2</a:t>
                      </a:r>
                      <a:r>
                        <a:rPr lang="en-NZ" sz="1800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nd</a:t>
                      </a:r>
                      <a:r>
                        <a:rPr lang="en-NZ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tranche of pre-Kyoto	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 smtClean="0"/>
                        <a:t>Yes</a:t>
                      </a:r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55576" y="4077072"/>
            <a:ext cx="7704856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200" dirty="0" smtClean="0">
                <a:solidFill>
                  <a:srgbClr val="22370F"/>
                </a:solidFill>
              </a:rPr>
              <a:t>Conclusion:	</a:t>
            </a:r>
            <a:br>
              <a:rPr lang="en-NZ" sz="2200" dirty="0" smtClean="0">
                <a:solidFill>
                  <a:srgbClr val="22370F"/>
                </a:solidFill>
              </a:rPr>
            </a:br>
            <a:endParaRPr lang="en-NZ" sz="1000" dirty="0" smtClean="0">
              <a:solidFill>
                <a:srgbClr val="22370F"/>
              </a:solidFill>
            </a:endParaRPr>
          </a:p>
          <a:p>
            <a:r>
              <a:rPr lang="en-NZ" sz="2200" dirty="0" smtClean="0">
                <a:solidFill>
                  <a:srgbClr val="22370F"/>
                </a:solidFill>
              </a:rPr>
              <a:t>2009 weakening of a weak ’08 Act, further weakened by 2012 Bill</a:t>
            </a:r>
          </a:p>
          <a:p>
            <a:r>
              <a:rPr lang="en-NZ" sz="2200" dirty="0" smtClean="0">
                <a:solidFill>
                  <a:srgbClr val="22370F"/>
                </a:solidFill>
              </a:rPr>
              <a:t>= will not meet the test of ‘what is required</a:t>
            </a:r>
            <a:r>
              <a:rPr lang="en-NZ" dirty="0" smtClean="0">
                <a:solidFill>
                  <a:srgbClr val="22370F"/>
                </a:solidFill>
              </a:rPr>
              <a:t>’ </a:t>
            </a:r>
          </a:p>
          <a:p>
            <a:endParaRPr lang="en-NZ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CAFC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3528" y="188640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600" dirty="0" smtClean="0">
                <a:solidFill>
                  <a:srgbClr val="22370F"/>
                </a:solidFill>
                <a:latin typeface="Bookman Old Style" pitchFamily="18" charset="0"/>
              </a:rPr>
              <a:t>The 2012 Bill</a:t>
            </a:r>
            <a:endParaRPr lang="en-NZ" sz="3600" dirty="0">
              <a:solidFill>
                <a:srgbClr val="22370F"/>
              </a:solidFill>
              <a:latin typeface="Bookman Old Style" pitchFamily="18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23528" y="980728"/>
            <a:ext cx="8496944" cy="4680520"/>
          </a:xfrm>
          <a:prstGeom prst="roundRect">
            <a:avLst/>
          </a:prstGeom>
          <a:solidFill>
            <a:srgbClr val="E8F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rgbClr val="22370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093296"/>
            <a:ext cx="9144000" cy="432048"/>
          </a:xfrm>
          <a:prstGeom prst="rect">
            <a:avLst/>
          </a:prstGeom>
          <a:solidFill>
            <a:srgbClr val="395D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rgbClr val="22370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560" y="1052736"/>
            <a:ext cx="8352928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300" b="1" dirty="0" smtClean="0">
                <a:solidFill>
                  <a:srgbClr val="22370F"/>
                </a:solidFill>
              </a:rPr>
              <a:t>Objectives:</a:t>
            </a:r>
            <a:endParaRPr lang="en-NZ" sz="2300" dirty="0" smtClean="0">
              <a:solidFill>
                <a:srgbClr val="22370F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NZ" sz="2300" dirty="0" smtClean="0">
                <a:solidFill>
                  <a:srgbClr val="22370F"/>
                </a:solidFill>
              </a:rPr>
              <a:t>Ensure ETS ‘more effectively supports NZG economic growth priorities’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NZ" sz="2300" dirty="0" smtClean="0">
                <a:solidFill>
                  <a:srgbClr val="22370F"/>
                </a:solidFill>
              </a:rPr>
              <a:t>ETS flexibility for transition (2013-20)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NZ" sz="2300" dirty="0" smtClean="0">
                <a:solidFill>
                  <a:srgbClr val="22370F"/>
                </a:solidFill>
              </a:rPr>
              <a:t>Improve ETS administration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NZ" sz="2300" dirty="0" smtClean="0">
                <a:solidFill>
                  <a:srgbClr val="22370F"/>
                </a:solidFill>
              </a:rPr>
              <a:t>Change current treatment of synthetic gases</a:t>
            </a:r>
          </a:p>
          <a:p>
            <a:pPr marL="457200" lvl="0" indent="-457200"/>
            <a:r>
              <a:rPr lang="en-NZ" sz="1100" dirty="0" smtClean="0">
                <a:solidFill>
                  <a:srgbClr val="22370F"/>
                </a:solidFill>
              </a:rPr>
              <a:t>  </a:t>
            </a:r>
          </a:p>
          <a:p>
            <a:r>
              <a:rPr lang="en-NZ" sz="2300" b="1" dirty="0" smtClean="0">
                <a:solidFill>
                  <a:srgbClr val="22370F"/>
                </a:solidFill>
              </a:rPr>
              <a:t>Primary Measures:</a:t>
            </a:r>
            <a:endParaRPr lang="en-NZ" sz="2300" dirty="0" smtClean="0">
              <a:solidFill>
                <a:srgbClr val="22370F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NZ" sz="2300" dirty="0" smtClean="0">
                <a:solidFill>
                  <a:srgbClr val="22370F"/>
                </a:solidFill>
              </a:rPr>
              <a:t>Maintain 1 for 2 surrender obligation beyond 2012, indefinitely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NZ" sz="2300" dirty="0" smtClean="0">
                <a:solidFill>
                  <a:srgbClr val="22370F"/>
                </a:solidFill>
              </a:rPr>
              <a:t>Maintain $25 price cap, indefinitely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NZ" sz="2300" dirty="0" smtClean="0">
                <a:solidFill>
                  <a:srgbClr val="22370F"/>
                </a:solidFill>
              </a:rPr>
              <a:t>Agriculture: defer indefinitely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NZ" sz="2300" dirty="0" smtClean="0">
                <a:solidFill>
                  <a:srgbClr val="22370F"/>
                </a:solidFill>
              </a:rPr>
              <a:t>Forestry: 	(a) offsetting for pre-Kyoto foresters</a:t>
            </a:r>
          </a:p>
          <a:p>
            <a:r>
              <a:rPr lang="en-NZ" sz="2300" dirty="0" smtClean="0">
                <a:solidFill>
                  <a:srgbClr val="22370F"/>
                </a:solidFill>
              </a:rPr>
              <a:t>       (b) Claw back 2</a:t>
            </a:r>
            <a:r>
              <a:rPr lang="en-NZ" sz="2300" baseline="30000" dirty="0" smtClean="0">
                <a:solidFill>
                  <a:srgbClr val="22370F"/>
                </a:solidFill>
              </a:rPr>
              <a:t>nd</a:t>
            </a:r>
            <a:r>
              <a:rPr lang="en-NZ" sz="2300" dirty="0" smtClean="0">
                <a:solidFill>
                  <a:srgbClr val="22370F"/>
                </a:solidFill>
              </a:rPr>
              <a:t> tranche of allocation to pre-Kyoto foresters </a:t>
            </a:r>
          </a:p>
          <a:p>
            <a:pPr marL="457200" lvl="0" indent="-457200">
              <a:buFont typeface="+mj-lt"/>
              <a:buAutoNum type="arabicPeriod"/>
            </a:pPr>
            <a:endParaRPr lang="en-NZ" sz="2300" dirty="0" smtClean="0">
              <a:solidFill>
                <a:srgbClr val="22370F"/>
              </a:solidFill>
            </a:endParaRPr>
          </a:p>
          <a:p>
            <a:pPr marL="457200" lvl="0" indent="-457200"/>
            <a:endParaRPr lang="en-NZ" sz="2400" dirty="0" smtClean="0">
              <a:solidFill>
                <a:srgbClr val="22370F"/>
              </a:solidFill>
            </a:endParaRPr>
          </a:p>
          <a:p>
            <a:endParaRPr lang="en-NZ" sz="2200" dirty="0">
              <a:solidFill>
                <a:srgbClr val="22370F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CAFC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3528" y="188640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600" dirty="0" smtClean="0">
                <a:solidFill>
                  <a:srgbClr val="22370F"/>
                </a:solidFill>
                <a:latin typeface="Bookman Old Style" pitchFamily="18" charset="0"/>
              </a:rPr>
              <a:t>The 2012 Bill</a:t>
            </a:r>
            <a:endParaRPr lang="en-NZ" sz="3600" dirty="0">
              <a:solidFill>
                <a:srgbClr val="22370F"/>
              </a:solidFill>
              <a:latin typeface="Bookman Old Style" pitchFamily="18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23528" y="980728"/>
            <a:ext cx="8496944" cy="4680520"/>
          </a:xfrm>
          <a:prstGeom prst="roundRect">
            <a:avLst/>
          </a:prstGeom>
          <a:solidFill>
            <a:srgbClr val="E8F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rgbClr val="22370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093296"/>
            <a:ext cx="9144000" cy="432048"/>
          </a:xfrm>
          <a:prstGeom prst="rect">
            <a:avLst/>
          </a:prstGeom>
          <a:solidFill>
            <a:srgbClr val="395D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rgbClr val="22370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9552" y="1340768"/>
            <a:ext cx="8136904" cy="4847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300" b="1" dirty="0" smtClean="0">
                <a:solidFill>
                  <a:srgbClr val="22370F"/>
                </a:solidFill>
              </a:rPr>
              <a:t>Primary Measures (cont.):</a:t>
            </a:r>
            <a:endParaRPr lang="en-NZ" sz="2300" dirty="0" smtClean="0">
              <a:solidFill>
                <a:srgbClr val="22370F"/>
              </a:solidFill>
            </a:endParaRPr>
          </a:p>
          <a:p>
            <a:pPr marL="457200" indent="-457200">
              <a:buFont typeface="+mj-lt"/>
              <a:buAutoNum type="arabicPeriod" startAt="5"/>
            </a:pPr>
            <a:r>
              <a:rPr lang="en-NZ" sz="2300" dirty="0" smtClean="0">
                <a:solidFill>
                  <a:srgbClr val="22370F"/>
                </a:solidFill>
              </a:rPr>
              <a:t>Allow auctioning on NZUs allocated, or covered under a future global agreement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NZ" sz="2300" dirty="0" smtClean="0">
                <a:solidFill>
                  <a:srgbClr val="22370F"/>
                </a:solidFill>
              </a:rPr>
              <a:t>Extend ban on export of NZUs (except foresters) 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NZ" sz="2300" dirty="0" smtClean="0">
                <a:solidFill>
                  <a:srgbClr val="22370F"/>
                </a:solidFill>
              </a:rPr>
              <a:t>Remove requirement to ‘back’ all NZUs issued, with a Kyoto unit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NZ" sz="2300" dirty="0" smtClean="0">
                <a:solidFill>
                  <a:srgbClr val="22370F"/>
                </a:solidFill>
              </a:rPr>
              <a:t>Align NZ-ETS with latest international-accepted GWP potentials (forcing metrics)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NZ" sz="2300" dirty="0" smtClean="0">
                <a:solidFill>
                  <a:srgbClr val="22370F"/>
                </a:solidFill>
              </a:rPr>
              <a:t>Remove ETS obligation on imports of synthetic GHGs (SGGs) &amp; substitute levy (cars; goods)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NZ" sz="2300" dirty="0" smtClean="0">
                <a:solidFill>
                  <a:srgbClr val="22370F"/>
                </a:solidFill>
              </a:rPr>
              <a:t>Other measures pertaining to SGGs</a:t>
            </a:r>
          </a:p>
          <a:p>
            <a:pPr marL="457200" lvl="0" indent="-457200"/>
            <a:endParaRPr lang="en-NZ" sz="2400" dirty="0" smtClean="0">
              <a:solidFill>
                <a:srgbClr val="22370F"/>
              </a:solidFill>
            </a:endParaRPr>
          </a:p>
          <a:p>
            <a:endParaRPr lang="en-NZ" sz="2200" dirty="0">
              <a:solidFill>
                <a:srgbClr val="22370F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CAFC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3528" y="188640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600" dirty="0" smtClean="0">
                <a:solidFill>
                  <a:srgbClr val="22370F"/>
                </a:solidFill>
                <a:latin typeface="Bookman Old Style" pitchFamily="18" charset="0"/>
              </a:rPr>
              <a:t>Other Countries ‘Coping’ - Sweden</a:t>
            </a:r>
            <a:endParaRPr lang="en-NZ" sz="3600" dirty="0">
              <a:solidFill>
                <a:srgbClr val="22370F"/>
              </a:solidFill>
              <a:latin typeface="Bookman Old Style" pitchFamily="18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23528" y="980728"/>
            <a:ext cx="8496944" cy="4680520"/>
          </a:xfrm>
          <a:prstGeom prst="roundRect">
            <a:avLst/>
          </a:prstGeom>
          <a:solidFill>
            <a:srgbClr val="E8F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rgbClr val="22370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093296"/>
            <a:ext cx="9144000" cy="432048"/>
          </a:xfrm>
          <a:prstGeom prst="rect">
            <a:avLst/>
          </a:prstGeom>
          <a:solidFill>
            <a:srgbClr val="395D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rgbClr val="22370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9552" y="1196752"/>
            <a:ext cx="813690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200" dirty="0" smtClean="0">
                <a:solidFill>
                  <a:srgbClr val="22370F"/>
                </a:solidFill>
              </a:rPr>
              <a:t>EU Target 	=  20 %</a:t>
            </a:r>
            <a:br>
              <a:rPr lang="en-NZ" sz="2200" dirty="0" smtClean="0">
                <a:solidFill>
                  <a:srgbClr val="22370F"/>
                </a:solidFill>
              </a:rPr>
            </a:br>
            <a:r>
              <a:rPr lang="en-NZ" sz="2200" dirty="0" smtClean="0">
                <a:solidFill>
                  <a:srgbClr val="22370F"/>
                </a:solidFill>
              </a:rPr>
              <a:t>Sweden 	=  40 % reduction in national emissions not covered 		by the EU scheme</a:t>
            </a:r>
            <a:br>
              <a:rPr lang="en-NZ" sz="2200" dirty="0" smtClean="0">
                <a:solidFill>
                  <a:srgbClr val="22370F"/>
                </a:solidFill>
              </a:rPr>
            </a:br>
            <a:r>
              <a:rPr lang="en-NZ" sz="2200" dirty="0" smtClean="0">
                <a:solidFill>
                  <a:srgbClr val="22370F"/>
                </a:solidFill>
              </a:rPr>
              <a:t/>
            </a:r>
            <a:br>
              <a:rPr lang="en-NZ" sz="2200" dirty="0" smtClean="0">
                <a:solidFill>
                  <a:srgbClr val="22370F"/>
                </a:solidFill>
              </a:rPr>
            </a:br>
            <a:r>
              <a:rPr lang="en-NZ" sz="2200" dirty="0" smtClean="0">
                <a:solidFill>
                  <a:srgbClr val="22370F"/>
                </a:solidFill>
              </a:rPr>
              <a:t>9% drop in gross emissions from 1990 to 2007 and average economic growth of 2.3% per annum when New Zealand’s growth of 3.1% over that period was based on a 30% increase in gross emissions</a:t>
            </a:r>
          </a:p>
          <a:p>
            <a:pPr lvl="0"/>
            <a:r>
              <a:rPr lang="en-NZ" sz="2200" dirty="0" smtClean="0">
                <a:solidFill>
                  <a:srgbClr val="22370F"/>
                </a:solidFill>
              </a:rPr>
              <a:t/>
            </a:r>
            <a:br>
              <a:rPr lang="en-NZ" sz="2200" dirty="0" smtClean="0">
                <a:solidFill>
                  <a:srgbClr val="22370F"/>
                </a:solidFill>
              </a:rPr>
            </a:br>
            <a:r>
              <a:rPr lang="en-NZ" sz="2200" dirty="0" smtClean="0">
                <a:solidFill>
                  <a:srgbClr val="22370F"/>
                </a:solidFill>
              </a:rPr>
              <a:t>Might the reason be that Sweden has, to quote its Government, “succeeded in breaking the link between economic growth and greenhouse gas emissions” – that is, succeeded with decoupling when New Zealand demonstrably has not?</a:t>
            </a:r>
          </a:p>
          <a:p>
            <a:endParaRPr lang="en-NZ" sz="2200" dirty="0" smtClean="0">
              <a:solidFill>
                <a:srgbClr val="22370F"/>
              </a:solidFill>
            </a:endParaRPr>
          </a:p>
          <a:p>
            <a:endParaRPr lang="en-NZ" sz="2200" dirty="0">
              <a:solidFill>
                <a:srgbClr val="22370F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CAFC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3528" y="188640"/>
            <a:ext cx="8496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200" dirty="0" smtClean="0">
                <a:solidFill>
                  <a:srgbClr val="22370F"/>
                </a:solidFill>
                <a:latin typeface="Bookman Old Style" pitchFamily="18" charset="0"/>
              </a:rPr>
              <a:t>Other Countries ‘Coping’</a:t>
            </a:r>
            <a:endParaRPr lang="en-NZ" sz="3200" dirty="0">
              <a:solidFill>
                <a:srgbClr val="22370F"/>
              </a:solidFill>
              <a:latin typeface="Bookman Old Style" pitchFamily="18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23528" y="980728"/>
            <a:ext cx="8496944" cy="4680520"/>
          </a:xfrm>
          <a:prstGeom prst="roundRect">
            <a:avLst/>
          </a:prstGeom>
          <a:solidFill>
            <a:srgbClr val="E8F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rgbClr val="22370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093296"/>
            <a:ext cx="9144000" cy="432048"/>
          </a:xfrm>
          <a:prstGeom prst="rect">
            <a:avLst/>
          </a:prstGeom>
          <a:solidFill>
            <a:srgbClr val="395D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rgbClr val="22370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544" y="1124744"/>
            <a:ext cx="813690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000" b="1" dirty="0" smtClean="0">
                <a:solidFill>
                  <a:srgbClr val="22370F"/>
                </a:solidFill>
              </a:rPr>
              <a:t>Sweden, Ireland, NZ (1990-2007)</a:t>
            </a:r>
          </a:p>
          <a:p>
            <a:r>
              <a:rPr lang="en-NZ" sz="2000" b="1" dirty="0" smtClean="0">
                <a:solidFill>
                  <a:srgbClr val="22370F"/>
                </a:solidFill>
              </a:rPr>
              <a:t>			Sweden		Ireland		NZ	</a:t>
            </a:r>
          </a:p>
          <a:p>
            <a:r>
              <a:rPr lang="en-NZ" sz="2000" b="1" dirty="0" smtClean="0">
                <a:solidFill>
                  <a:srgbClr val="22370F"/>
                </a:solidFill>
              </a:rPr>
              <a:t>Gross emissions</a:t>
            </a:r>
            <a:r>
              <a:rPr lang="en-NZ" sz="2000" b="1" i="1" dirty="0" smtClean="0">
                <a:solidFill>
                  <a:srgbClr val="22370F"/>
                </a:solidFill>
              </a:rPr>
              <a:t>	 	</a:t>
            </a:r>
            <a:r>
              <a:rPr lang="en-NZ" sz="2000" dirty="0" smtClean="0">
                <a:solidFill>
                  <a:srgbClr val="22370F"/>
                </a:solidFill>
              </a:rPr>
              <a:t>- 9%		+ 25%		+30%</a:t>
            </a:r>
          </a:p>
          <a:p>
            <a:r>
              <a:rPr lang="en-NZ" sz="2000" b="1" i="1" dirty="0" smtClean="0">
                <a:solidFill>
                  <a:srgbClr val="22370F"/>
                </a:solidFill>
              </a:rPr>
              <a:t>  (agric. emissions)</a:t>
            </a:r>
            <a:r>
              <a:rPr lang="en-NZ" sz="2000" i="1" dirty="0" smtClean="0">
                <a:solidFill>
                  <a:srgbClr val="22370F"/>
                </a:solidFill>
              </a:rPr>
              <a:t>	- 10%		- 7%		+16%</a:t>
            </a:r>
          </a:p>
          <a:p>
            <a:r>
              <a:rPr lang="en-NZ" sz="2000" b="1" dirty="0" smtClean="0">
                <a:solidFill>
                  <a:srgbClr val="22370F"/>
                </a:solidFill>
              </a:rPr>
              <a:t>Economic growth </a:t>
            </a:r>
            <a:r>
              <a:rPr lang="en-NZ" sz="2000" b="1" i="1" dirty="0" smtClean="0">
                <a:solidFill>
                  <a:srgbClr val="22370F"/>
                </a:solidFill>
              </a:rPr>
              <a:t>	</a:t>
            </a:r>
            <a:r>
              <a:rPr lang="en-NZ" sz="2000" dirty="0" smtClean="0">
                <a:solidFill>
                  <a:srgbClr val="22370F"/>
                </a:solidFill>
              </a:rPr>
              <a:t>+2.3%				+3.1%</a:t>
            </a:r>
          </a:p>
          <a:p>
            <a:r>
              <a:rPr lang="en-NZ" sz="2000" b="1" dirty="0" smtClean="0">
                <a:solidFill>
                  <a:srgbClr val="22370F"/>
                </a:solidFill>
              </a:rPr>
              <a:t>Dairy herd 		</a:t>
            </a:r>
            <a:r>
              <a:rPr lang="en-NZ" sz="2000" dirty="0" smtClean="0">
                <a:solidFill>
                  <a:srgbClr val="22370F"/>
                </a:solidFill>
              </a:rPr>
              <a:t>-34%		‘reductions’	+45%</a:t>
            </a:r>
          </a:p>
          <a:p>
            <a:endParaRPr lang="en-NZ" sz="2000" b="1" dirty="0" smtClean="0">
              <a:solidFill>
                <a:srgbClr val="22370F"/>
              </a:solidFill>
            </a:endParaRPr>
          </a:p>
          <a:p>
            <a:r>
              <a:rPr lang="en-NZ" sz="2000" i="1" dirty="0" smtClean="0">
                <a:solidFill>
                  <a:srgbClr val="22370F"/>
                </a:solidFill>
              </a:rPr>
              <a:t>“Sweden has  broken the link </a:t>
            </a:r>
            <a:r>
              <a:rPr lang="en-NZ" sz="2000" i="1" dirty="0" err="1" smtClean="0">
                <a:solidFill>
                  <a:srgbClr val="22370F"/>
                </a:solidFill>
              </a:rPr>
              <a:t>betw</a:t>
            </a:r>
            <a:r>
              <a:rPr lang="en-NZ" sz="2000" i="1" dirty="0" smtClean="0">
                <a:solidFill>
                  <a:srgbClr val="22370F"/>
                </a:solidFill>
              </a:rPr>
              <a:t>. econ. growth &amp; GHG emissions.”</a:t>
            </a:r>
          </a:p>
          <a:p>
            <a:r>
              <a:rPr lang="en-NZ" sz="2000" b="1" dirty="0" smtClean="0">
                <a:solidFill>
                  <a:srgbClr val="22370F"/>
                </a:solidFill>
              </a:rPr>
              <a:t>	</a:t>
            </a:r>
            <a:r>
              <a:rPr lang="en-NZ" sz="2000" dirty="0" smtClean="0">
                <a:solidFill>
                  <a:srgbClr val="22370F"/>
                </a:solidFill>
              </a:rPr>
              <a:t>=	 decoupling</a:t>
            </a:r>
          </a:p>
          <a:p>
            <a:r>
              <a:rPr lang="en-NZ" sz="2000" b="1" dirty="0" smtClean="0">
                <a:solidFill>
                  <a:srgbClr val="22370F"/>
                </a:solidFill>
              </a:rPr>
              <a:t>Measures	</a:t>
            </a:r>
            <a:r>
              <a:rPr lang="en-NZ" sz="2000" dirty="0" smtClean="0">
                <a:solidFill>
                  <a:srgbClr val="22370F"/>
                </a:solidFill>
              </a:rPr>
              <a:t>	carbon tax			ETS mkt. pr.</a:t>
            </a:r>
          </a:p>
          <a:p>
            <a:r>
              <a:rPr lang="en-NZ" sz="2000" dirty="0">
                <a:solidFill>
                  <a:srgbClr val="22370F"/>
                </a:solidFill>
              </a:rPr>
              <a:t>	</a:t>
            </a:r>
            <a:r>
              <a:rPr lang="en-NZ" sz="2000" dirty="0" smtClean="0">
                <a:solidFill>
                  <a:srgbClr val="22370F"/>
                </a:solidFill>
              </a:rPr>
              <a:t>		(NZ$175)			($5)</a:t>
            </a:r>
            <a:endParaRPr lang="en-NZ" sz="2000" b="1" dirty="0" smtClean="0">
              <a:solidFill>
                <a:srgbClr val="22370F"/>
              </a:solidFill>
            </a:endParaRPr>
          </a:p>
          <a:p>
            <a:endParaRPr lang="en-NZ" sz="2000" b="1" dirty="0" smtClean="0">
              <a:solidFill>
                <a:srgbClr val="22370F"/>
              </a:solidFill>
            </a:endParaRPr>
          </a:p>
          <a:p>
            <a:r>
              <a:rPr lang="en-NZ" sz="2000" b="1" dirty="0" smtClean="0">
                <a:solidFill>
                  <a:srgbClr val="22370F"/>
                </a:solidFill>
              </a:rPr>
              <a:t>Targets	(2020)</a:t>
            </a:r>
            <a:r>
              <a:rPr lang="en-NZ" sz="2000" i="1" dirty="0" smtClean="0">
                <a:solidFill>
                  <a:srgbClr val="22370F"/>
                </a:solidFill>
              </a:rPr>
              <a:t>		</a:t>
            </a:r>
            <a:r>
              <a:rPr lang="en-NZ" sz="2000" dirty="0" smtClean="0">
                <a:solidFill>
                  <a:srgbClr val="22370F"/>
                </a:solidFill>
              </a:rPr>
              <a:t>EU = 20-30%	EU = 20-30%	</a:t>
            </a:r>
          </a:p>
          <a:p>
            <a:r>
              <a:rPr lang="en-NZ" sz="2000" dirty="0">
                <a:solidFill>
                  <a:srgbClr val="22370F"/>
                </a:solidFill>
              </a:rPr>
              <a:t>	</a:t>
            </a:r>
            <a:r>
              <a:rPr lang="en-NZ" sz="2000" dirty="0" smtClean="0">
                <a:solidFill>
                  <a:srgbClr val="22370F"/>
                </a:solidFill>
              </a:rPr>
              <a:t>		Sweden 	= 40%			10-20%</a:t>
            </a:r>
            <a:endParaRPr lang="en-NZ" sz="2000" dirty="0">
              <a:solidFill>
                <a:srgbClr val="22370F"/>
              </a:solidFill>
            </a:endParaRPr>
          </a:p>
          <a:p>
            <a:endParaRPr lang="en-NZ" sz="2000" b="1" dirty="0" smtClean="0">
              <a:solidFill>
                <a:srgbClr val="22370F"/>
              </a:solidFill>
            </a:endParaRPr>
          </a:p>
          <a:p>
            <a:endParaRPr lang="en-NZ" sz="2000" b="1" dirty="0" smtClean="0">
              <a:solidFill>
                <a:srgbClr val="22370F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CAFC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3528" y="188640"/>
            <a:ext cx="8496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200" dirty="0" smtClean="0">
                <a:solidFill>
                  <a:srgbClr val="22370F"/>
                </a:solidFill>
                <a:latin typeface="Bookman Old Style" pitchFamily="18" charset="0"/>
              </a:rPr>
              <a:t>Ireland – Agriculture Measures</a:t>
            </a:r>
            <a:endParaRPr lang="en-NZ" sz="3200" dirty="0">
              <a:solidFill>
                <a:srgbClr val="22370F"/>
              </a:solidFill>
              <a:latin typeface="Bookman Old Style" pitchFamily="18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23528" y="980728"/>
            <a:ext cx="8496944" cy="4680520"/>
          </a:xfrm>
          <a:prstGeom prst="roundRect">
            <a:avLst/>
          </a:prstGeom>
          <a:solidFill>
            <a:srgbClr val="E8F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rgbClr val="22370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093296"/>
            <a:ext cx="9144000" cy="432048"/>
          </a:xfrm>
          <a:prstGeom prst="rect">
            <a:avLst/>
          </a:prstGeom>
          <a:solidFill>
            <a:srgbClr val="395D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rgbClr val="22370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9552" y="1124744"/>
            <a:ext cx="813690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NZ" u="sng" smtClean="0">
                <a:solidFill>
                  <a:srgbClr val="22370F"/>
                </a:solidFill>
              </a:rPr>
              <a:t>Methane </a:t>
            </a:r>
            <a:r>
              <a:rPr lang="en-NZ" u="sng" dirty="0" smtClean="0">
                <a:solidFill>
                  <a:srgbClr val="22370F"/>
                </a:solidFill>
              </a:rPr>
              <a:t>&amp; Nitrous Oxide Reductions</a:t>
            </a:r>
          </a:p>
          <a:p>
            <a:pPr marL="457200" lvl="0" indent="-457200">
              <a:buAutoNum type="arabicPeriod"/>
            </a:pPr>
            <a:r>
              <a:rPr lang="en-NZ" dirty="0" smtClean="0">
                <a:solidFill>
                  <a:srgbClr val="22370F"/>
                </a:solidFill>
              </a:rPr>
              <a:t>Single Payment Scheme</a:t>
            </a:r>
          </a:p>
          <a:p>
            <a:pPr marL="457200" lvl="0" indent="-457200">
              <a:buAutoNum type="arabicPeriod"/>
            </a:pPr>
            <a:r>
              <a:rPr lang="en-NZ" dirty="0" smtClean="0">
                <a:solidFill>
                  <a:srgbClr val="22370F"/>
                </a:solidFill>
              </a:rPr>
              <a:t>Rural Environment Protection Scheme</a:t>
            </a:r>
          </a:p>
          <a:p>
            <a:pPr marL="457200" lvl="0" indent="-457200">
              <a:buAutoNum type="arabicPeriod"/>
            </a:pPr>
            <a:r>
              <a:rPr lang="en-NZ" dirty="0" smtClean="0">
                <a:solidFill>
                  <a:srgbClr val="22370F"/>
                </a:solidFill>
              </a:rPr>
              <a:t>Organic Farming (1% agricultural land; target = increase 5% p.a.)</a:t>
            </a:r>
          </a:p>
          <a:p>
            <a:pPr marL="457200" lvl="0" indent="-457200">
              <a:buAutoNum type="arabicPeriod"/>
            </a:pPr>
            <a:r>
              <a:rPr lang="en-NZ" dirty="0" smtClean="0">
                <a:solidFill>
                  <a:srgbClr val="22370F"/>
                </a:solidFill>
              </a:rPr>
              <a:t>Cross-compliance</a:t>
            </a:r>
          </a:p>
          <a:p>
            <a:pPr marL="457200" lvl="0" indent="-457200">
              <a:buAutoNum type="arabicPeriod"/>
            </a:pPr>
            <a:r>
              <a:rPr lang="en-NZ" dirty="0" smtClean="0">
                <a:solidFill>
                  <a:srgbClr val="22370F"/>
                </a:solidFill>
              </a:rPr>
              <a:t>Disadvantaged Areas Compensatory Allowance Scheme</a:t>
            </a:r>
          </a:p>
          <a:p>
            <a:pPr marL="457200" lvl="0" indent="-457200">
              <a:buAutoNum type="arabicPeriod"/>
            </a:pPr>
            <a:r>
              <a:rPr lang="en-NZ" dirty="0" smtClean="0">
                <a:solidFill>
                  <a:srgbClr val="22370F"/>
                </a:solidFill>
              </a:rPr>
              <a:t>Lower Slaughter Age</a:t>
            </a:r>
          </a:p>
          <a:p>
            <a:pPr marL="457200" lvl="0" indent="-457200">
              <a:buAutoNum type="arabicPeriod"/>
            </a:pPr>
            <a:r>
              <a:rPr lang="en-NZ" dirty="0" smtClean="0">
                <a:solidFill>
                  <a:srgbClr val="22370F"/>
                </a:solidFill>
              </a:rPr>
              <a:t>Commonage Framework Plans</a:t>
            </a:r>
          </a:p>
          <a:p>
            <a:pPr lvl="0"/>
            <a:r>
              <a:rPr lang="en-NZ" u="sng" dirty="0" smtClean="0">
                <a:solidFill>
                  <a:srgbClr val="22370F"/>
                </a:solidFill>
              </a:rPr>
              <a:t>Animal Husbandry</a:t>
            </a:r>
          </a:p>
          <a:p>
            <a:pPr lvl="0"/>
            <a:r>
              <a:rPr lang="en-NZ" u="sng" dirty="0" smtClean="0">
                <a:solidFill>
                  <a:srgbClr val="22370F"/>
                </a:solidFill>
              </a:rPr>
              <a:t>Animal Diet Research</a:t>
            </a:r>
          </a:p>
          <a:p>
            <a:pPr lvl="0"/>
            <a:r>
              <a:rPr lang="en-NZ" u="sng" dirty="0" smtClean="0">
                <a:solidFill>
                  <a:srgbClr val="22370F"/>
                </a:solidFill>
              </a:rPr>
              <a:t>Manure Management &amp; Agricultural Soils</a:t>
            </a:r>
          </a:p>
          <a:p>
            <a:pPr marL="457200" lvl="0" indent="-457200">
              <a:buAutoNum type="arabicPeriod"/>
            </a:pPr>
            <a:r>
              <a:rPr lang="en-NZ" dirty="0" smtClean="0">
                <a:solidFill>
                  <a:srgbClr val="22370F"/>
                </a:solidFill>
              </a:rPr>
              <a:t>Legislation</a:t>
            </a:r>
          </a:p>
          <a:p>
            <a:pPr marL="457200" lvl="0" indent="-457200">
              <a:buAutoNum type="arabicPeriod"/>
            </a:pPr>
            <a:r>
              <a:rPr lang="en-NZ" dirty="0" smtClean="0">
                <a:solidFill>
                  <a:srgbClr val="22370F"/>
                </a:solidFill>
              </a:rPr>
              <a:t>Nitrates Directive</a:t>
            </a:r>
          </a:p>
          <a:p>
            <a:pPr marL="457200" lvl="0" indent="-457200">
              <a:buAutoNum type="arabicPeriod"/>
            </a:pPr>
            <a:r>
              <a:rPr lang="en-NZ" dirty="0" err="1" smtClean="0">
                <a:solidFill>
                  <a:srgbClr val="22370F"/>
                </a:solidFill>
              </a:rPr>
              <a:t>Anearobic</a:t>
            </a:r>
            <a:r>
              <a:rPr lang="en-NZ" dirty="0" smtClean="0">
                <a:solidFill>
                  <a:srgbClr val="22370F"/>
                </a:solidFill>
              </a:rPr>
              <a:t> Digestion</a:t>
            </a:r>
          </a:p>
          <a:p>
            <a:pPr marL="457200" lvl="0" indent="-457200">
              <a:buAutoNum type="arabicPeriod"/>
            </a:pPr>
            <a:r>
              <a:rPr lang="en-NZ" dirty="0" smtClean="0">
                <a:solidFill>
                  <a:srgbClr val="22370F"/>
                </a:solidFill>
              </a:rPr>
              <a:t>Bio-energy</a:t>
            </a:r>
            <a:endParaRPr lang="en-NZ" dirty="0">
              <a:solidFill>
                <a:srgbClr val="22370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CAFC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23528" y="1268760"/>
            <a:ext cx="8496944" cy="4320480"/>
          </a:xfrm>
          <a:prstGeom prst="roundRect">
            <a:avLst/>
          </a:prstGeom>
          <a:solidFill>
            <a:srgbClr val="E8F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graphicFrame>
        <p:nvGraphicFramePr>
          <p:cNvPr id="5" name="Diagram 4"/>
          <p:cNvGraphicFramePr/>
          <p:nvPr/>
        </p:nvGraphicFramePr>
        <p:xfrm>
          <a:off x="899592" y="1484784"/>
          <a:ext cx="7344816" cy="396044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691680" y="1556792"/>
            <a:ext cx="655272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>
                <a:solidFill>
                  <a:srgbClr val="395D19"/>
                </a:solidFill>
                <a:latin typeface="+mj-lt"/>
              </a:rPr>
              <a:t>I. What is required (globally; nationally)?</a:t>
            </a:r>
          </a:p>
          <a:p>
            <a:endParaRPr lang="en-NZ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691680" y="2492896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>
                <a:solidFill>
                  <a:srgbClr val="395D19"/>
                </a:solidFill>
                <a:latin typeface="+mj-lt"/>
              </a:rPr>
              <a:t>II. Coping (nationally) - NZ ETS</a:t>
            </a:r>
            <a:endParaRPr lang="en-NZ" dirty="0" smtClean="0">
              <a:solidFill>
                <a:srgbClr val="395D19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91680" y="3501008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NZ" sz="2800" dirty="0" smtClean="0">
                <a:solidFill>
                  <a:srgbClr val="395D19"/>
                </a:solidFill>
                <a:latin typeface="+mj-lt"/>
              </a:rPr>
              <a:t>III. Agric., </a:t>
            </a:r>
            <a:r>
              <a:rPr lang="en-NZ" sz="2800" dirty="0" err="1" smtClean="0">
                <a:solidFill>
                  <a:srgbClr val="395D19"/>
                </a:solidFill>
                <a:latin typeface="+mj-lt"/>
              </a:rPr>
              <a:t>hortic</a:t>
            </a:r>
            <a:r>
              <a:rPr lang="en-NZ" sz="2800" dirty="0" smtClean="0">
                <a:solidFill>
                  <a:srgbClr val="395D19"/>
                </a:solidFill>
                <a:latin typeface="+mj-lt"/>
              </a:rPr>
              <a:t>., forestry ‘coping’</a:t>
            </a:r>
            <a:endParaRPr lang="en-NZ" sz="2800" dirty="0">
              <a:solidFill>
                <a:srgbClr val="395D19"/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3528" y="188640"/>
            <a:ext cx="8496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400" dirty="0" smtClean="0">
                <a:solidFill>
                  <a:srgbClr val="395D19"/>
                </a:solidFill>
                <a:latin typeface="Bookman Old Style" pitchFamily="18" charset="0"/>
              </a:rPr>
              <a:t>Overview</a:t>
            </a:r>
            <a:endParaRPr lang="en-NZ" sz="4400" dirty="0">
              <a:solidFill>
                <a:srgbClr val="395D19"/>
              </a:solidFill>
              <a:latin typeface="Bookman Old Style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6093296"/>
            <a:ext cx="9144000" cy="432048"/>
          </a:xfrm>
          <a:prstGeom prst="rect">
            <a:avLst/>
          </a:prstGeom>
          <a:solidFill>
            <a:srgbClr val="395D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3" name="TextBox 12"/>
          <p:cNvSpPr txBox="1"/>
          <p:nvPr/>
        </p:nvSpPr>
        <p:spPr>
          <a:xfrm>
            <a:off x="1691680" y="4437112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>
                <a:solidFill>
                  <a:srgbClr val="395D19"/>
                </a:solidFill>
                <a:latin typeface="+mj-lt"/>
              </a:rPr>
              <a:t>IV. Other countries ‘coping’</a:t>
            </a:r>
            <a:endParaRPr lang="en-NZ" dirty="0" smtClean="0">
              <a:latin typeface="+mj-l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CAFC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3528" y="188640"/>
            <a:ext cx="849694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NZ" sz="3200" b="1" dirty="0">
                <a:solidFill>
                  <a:srgbClr val="22370F"/>
                </a:solidFill>
              </a:rPr>
              <a:t>Green Policy</a:t>
            </a:r>
          </a:p>
          <a:p>
            <a:pPr algn="ctr"/>
            <a:endParaRPr lang="en-NZ" sz="3600" dirty="0">
              <a:solidFill>
                <a:srgbClr val="22370F"/>
              </a:solidFill>
              <a:latin typeface="Bookman Old Style" pitchFamily="18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23528" y="980728"/>
            <a:ext cx="8496944" cy="4680520"/>
          </a:xfrm>
          <a:prstGeom prst="roundRect">
            <a:avLst/>
          </a:prstGeom>
          <a:solidFill>
            <a:srgbClr val="E8F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rgbClr val="22370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093296"/>
            <a:ext cx="9144000" cy="432048"/>
          </a:xfrm>
          <a:prstGeom prst="rect">
            <a:avLst/>
          </a:prstGeom>
          <a:solidFill>
            <a:srgbClr val="395D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rgbClr val="22370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9552" y="1124744"/>
            <a:ext cx="8136904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NZ" dirty="0" smtClean="0">
                <a:solidFill>
                  <a:srgbClr val="22370F"/>
                </a:solidFill>
              </a:rPr>
              <a:t>Target: 40% reduction (2020/1990) 		=	48.0 Mt.</a:t>
            </a:r>
          </a:p>
          <a:p>
            <a:pPr lvl="0"/>
            <a:r>
              <a:rPr lang="en-NZ" dirty="0" smtClean="0">
                <a:solidFill>
                  <a:srgbClr val="22370F"/>
                </a:solidFill>
              </a:rPr>
              <a:t> 						36.2 Mt. from domestic</a:t>
            </a:r>
          </a:p>
          <a:p>
            <a:pPr lvl="0"/>
            <a:r>
              <a:rPr lang="en-NZ" dirty="0" smtClean="0">
                <a:solidFill>
                  <a:srgbClr val="22370F"/>
                </a:solidFill>
              </a:rPr>
              <a:t>Electricity				 	5.3</a:t>
            </a:r>
          </a:p>
          <a:p>
            <a:pPr lvl="0"/>
            <a:r>
              <a:rPr lang="en-NZ" dirty="0" smtClean="0">
                <a:solidFill>
                  <a:srgbClr val="22370F"/>
                </a:solidFill>
              </a:rPr>
              <a:t>Industry		  			1.9</a:t>
            </a:r>
          </a:p>
          <a:p>
            <a:pPr lvl="0"/>
            <a:r>
              <a:rPr lang="en-NZ" dirty="0" smtClean="0">
                <a:solidFill>
                  <a:srgbClr val="22370F"/>
                </a:solidFill>
              </a:rPr>
              <a:t>Transport 	  			4.7</a:t>
            </a:r>
          </a:p>
          <a:p>
            <a:pPr lvl="0"/>
            <a:r>
              <a:rPr lang="en-NZ" dirty="0" smtClean="0">
                <a:solidFill>
                  <a:srgbClr val="22370F"/>
                </a:solidFill>
              </a:rPr>
              <a:t>Agriculture	  			2.7</a:t>
            </a:r>
          </a:p>
          <a:p>
            <a:pPr lvl="0"/>
            <a:r>
              <a:rPr lang="en-NZ" dirty="0" smtClean="0">
                <a:solidFill>
                  <a:srgbClr val="22370F"/>
                </a:solidFill>
              </a:rPr>
              <a:t>	Dairy stocking rate		2.2</a:t>
            </a:r>
          </a:p>
          <a:p>
            <a:pPr lvl="0"/>
            <a:r>
              <a:rPr lang="en-NZ" dirty="0">
                <a:solidFill>
                  <a:srgbClr val="22370F"/>
                </a:solidFill>
              </a:rPr>
              <a:t>	</a:t>
            </a:r>
            <a:r>
              <a:rPr lang="en-NZ" dirty="0" smtClean="0">
                <a:solidFill>
                  <a:srgbClr val="22370F"/>
                </a:solidFill>
              </a:rPr>
              <a:t>NO reduction (sheep, beef)	0.5 	</a:t>
            </a:r>
          </a:p>
          <a:p>
            <a:pPr lvl="0"/>
            <a:r>
              <a:rPr lang="en-NZ" dirty="0" smtClean="0">
                <a:solidFill>
                  <a:srgbClr val="22370F"/>
                </a:solidFill>
              </a:rPr>
              <a:t>Forestry</a:t>
            </a:r>
          </a:p>
          <a:p>
            <a:pPr lvl="0"/>
            <a:r>
              <a:rPr lang="en-NZ" dirty="0">
                <a:solidFill>
                  <a:srgbClr val="22370F"/>
                </a:solidFill>
              </a:rPr>
              <a:t>	</a:t>
            </a:r>
            <a:r>
              <a:rPr lang="en-NZ" dirty="0" smtClean="0">
                <a:solidFill>
                  <a:srgbClr val="22370F"/>
                </a:solidFill>
              </a:rPr>
              <a:t>25,000 ha/y pine/exotics	10.1</a:t>
            </a:r>
          </a:p>
          <a:p>
            <a:pPr lvl="0"/>
            <a:r>
              <a:rPr lang="en-NZ" dirty="0">
                <a:solidFill>
                  <a:srgbClr val="22370F"/>
                </a:solidFill>
              </a:rPr>
              <a:t>	</a:t>
            </a:r>
            <a:r>
              <a:rPr lang="en-NZ" dirty="0" smtClean="0">
                <a:solidFill>
                  <a:srgbClr val="22370F"/>
                </a:solidFill>
              </a:rPr>
              <a:t>5,000 ha/y indigenous	  0.8</a:t>
            </a:r>
          </a:p>
          <a:p>
            <a:pPr lvl="0"/>
            <a:r>
              <a:rPr lang="en-NZ" dirty="0" smtClean="0">
                <a:solidFill>
                  <a:srgbClr val="22370F"/>
                </a:solidFill>
              </a:rPr>
              <a:t>	Pest control (219,000 DOC)	  8.7</a:t>
            </a:r>
          </a:p>
          <a:p>
            <a:pPr lvl="0"/>
            <a:r>
              <a:rPr lang="en-NZ" dirty="0">
                <a:solidFill>
                  <a:srgbClr val="22370F"/>
                </a:solidFill>
              </a:rPr>
              <a:t>	</a:t>
            </a:r>
            <a:r>
              <a:rPr lang="en-NZ" dirty="0" smtClean="0">
                <a:solidFill>
                  <a:srgbClr val="22370F"/>
                </a:solidFill>
              </a:rPr>
              <a:t>Pest control (priv. </a:t>
            </a:r>
            <a:r>
              <a:rPr lang="en-NZ" dirty="0" err="1" smtClean="0">
                <a:solidFill>
                  <a:srgbClr val="22370F"/>
                </a:solidFill>
              </a:rPr>
              <a:t>indig</a:t>
            </a:r>
            <a:r>
              <a:rPr lang="en-NZ" dirty="0" smtClean="0">
                <a:solidFill>
                  <a:srgbClr val="22370F"/>
                </a:solidFill>
              </a:rPr>
              <a:t>.)	  2.0</a:t>
            </a:r>
          </a:p>
          <a:p>
            <a:pPr lvl="0"/>
            <a:r>
              <a:rPr lang="en-NZ" dirty="0" smtClean="0">
                <a:solidFill>
                  <a:srgbClr val="22370F"/>
                </a:solidFill>
              </a:rPr>
              <a:t>					21.6			</a:t>
            </a:r>
          </a:p>
          <a:p>
            <a:endParaRPr lang="en-NZ" dirty="0" smtClean="0">
              <a:solidFill>
                <a:srgbClr val="22370F"/>
              </a:solidFill>
            </a:endParaRPr>
          </a:p>
          <a:p>
            <a:endParaRPr lang="en-NZ" sz="2000" dirty="0">
              <a:solidFill>
                <a:srgbClr val="22370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8162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CAFC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3528" y="188640"/>
            <a:ext cx="8496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400" dirty="0" smtClean="0">
                <a:solidFill>
                  <a:srgbClr val="395D19"/>
                </a:solidFill>
                <a:latin typeface="Bookman Old Style" pitchFamily="18" charset="0"/>
              </a:rPr>
              <a:t>I. What is required?</a:t>
            </a:r>
            <a:endParaRPr lang="en-NZ" sz="4400" dirty="0">
              <a:solidFill>
                <a:srgbClr val="395D19"/>
              </a:solidFill>
              <a:latin typeface="Bookman Old Style" pitchFamily="18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23528" y="1052736"/>
            <a:ext cx="8496944" cy="4608512"/>
          </a:xfrm>
          <a:prstGeom prst="roundRect">
            <a:avLst/>
          </a:prstGeom>
          <a:solidFill>
            <a:srgbClr val="E8F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TextBox 6"/>
          <p:cNvSpPr txBox="1"/>
          <p:nvPr/>
        </p:nvSpPr>
        <p:spPr>
          <a:xfrm>
            <a:off x="611560" y="1268760"/>
            <a:ext cx="7848872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000" dirty="0" smtClean="0">
                <a:solidFill>
                  <a:srgbClr val="22370F"/>
                </a:solidFill>
              </a:rPr>
              <a:t>Not just problem of climate change   -   Ecological crisis </a:t>
            </a:r>
            <a:br>
              <a:rPr lang="en-NZ" sz="2000" dirty="0" smtClean="0">
                <a:solidFill>
                  <a:srgbClr val="22370F"/>
                </a:solidFill>
              </a:rPr>
            </a:br>
            <a:r>
              <a:rPr lang="en-NZ" sz="1400" dirty="0" smtClean="0">
                <a:solidFill>
                  <a:srgbClr val="22370F"/>
                </a:solidFill>
              </a:rPr>
              <a:t>  </a:t>
            </a:r>
            <a:endParaRPr lang="en-NZ" sz="2000" dirty="0" smtClean="0">
              <a:solidFill>
                <a:srgbClr val="22370F"/>
              </a:solidFill>
            </a:endParaRPr>
          </a:p>
          <a:p>
            <a:pPr lvl="0">
              <a:buFont typeface="Bookman Old Style" pitchFamily="18" charset="0"/>
              <a:buChar char="―"/>
            </a:pPr>
            <a:r>
              <a:rPr lang="en-NZ" sz="2000" dirty="0" smtClean="0">
                <a:solidFill>
                  <a:srgbClr val="22370F"/>
                </a:solidFill>
              </a:rPr>
              <a:t>  E.F. crossed Earth-share (= bio-prod. capacity </a:t>
            </a:r>
            <a:r>
              <a:rPr lang="en-NZ" sz="2000" i="1" dirty="0" smtClean="0">
                <a:solidFill>
                  <a:srgbClr val="22370F"/>
                </a:solidFill>
              </a:rPr>
              <a:t>pc</a:t>
            </a:r>
            <a:r>
              <a:rPr lang="en-NZ" sz="2000" dirty="0" smtClean="0">
                <a:solidFill>
                  <a:srgbClr val="22370F"/>
                </a:solidFill>
              </a:rPr>
              <a:t>) in 1981;  </a:t>
            </a:r>
          </a:p>
          <a:p>
            <a:pPr lvl="0"/>
            <a:r>
              <a:rPr lang="en-NZ" sz="2000" dirty="0">
                <a:solidFill>
                  <a:srgbClr val="22370F"/>
                </a:solidFill>
              </a:rPr>
              <a:t>	</a:t>
            </a:r>
            <a:r>
              <a:rPr lang="en-NZ" sz="2000" dirty="0" smtClean="0">
                <a:solidFill>
                  <a:srgbClr val="22370F"/>
                </a:solidFill>
              </a:rPr>
              <a:t>overshoot:	 18% in ’92; 	50% in ‘10.  </a:t>
            </a:r>
            <a:br>
              <a:rPr lang="en-NZ" sz="2000" dirty="0" smtClean="0">
                <a:solidFill>
                  <a:srgbClr val="22370F"/>
                </a:solidFill>
              </a:rPr>
            </a:br>
            <a:r>
              <a:rPr lang="en-NZ" sz="1400" dirty="0" smtClean="0">
                <a:solidFill>
                  <a:srgbClr val="22370F"/>
                </a:solidFill>
              </a:rPr>
              <a:t>  </a:t>
            </a:r>
            <a:endParaRPr lang="en-NZ" sz="2000" dirty="0" smtClean="0">
              <a:solidFill>
                <a:srgbClr val="22370F"/>
              </a:solidFill>
            </a:endParaRPr>
          </a:p>
          <a:p>
            <a:pPr lvl="0">
              <a:buFont typeface="Bookman Old Style" pitchFamily="18" charset="0"/>
              <a:buChar char="―"/>
            </a:pPr>
            <a:r>
              <a:rPr lang="en-NZ" sz="2000" dirty="0" smtClean="0">
                <a:solidFill>
                  <a:srgbClr val="22370F"/>
                </a:solidFill>
              </a:rPr>
              <a:t>  Over-consuming planet’s resources </a:t>
            </a:r>
          </a:p>
          <a:p>
            <a:pPr lvl="0"/>
            <a:r>
              <a:rPr lang="en-NZ" sz="2000" dirty="0">
                <a:solidFill>
                  <a:srgbClr val="22370F"/>
                </a:solidFill>
              </a:rPr>
              <a:t>	</a:t>
            </a:r>
            <a:r>
              <a:rPr lang="en-NZ" sz="2000" dirty="0" smtClean="0">
                <a:solidFill>
                  <a:srgbClr val="22370F"/>
                </a:solidFill>
              </a:rPr>
              <a:t>= permanent ecological theft from 	the next generation.   </a:t>
            </a:r>
            <a:br>
              <a:rPr lang="en-NZ" sz="2000" dirty="0" smtClean="0">
                <a:solidFill>
                  <a:srgbClr val="22370F"/>
                </a:solidFill>
              </a:rPr>
            </a:br>
            <a:r>
              <a:rPr lang="en-NZ" sz="1400" dirty="0" smtClean="0">
                <a:solidFill>
                  <a:srgbClr val="22370F"/>
                </a:solidFill>
              </a:rPr>
              <a:t>  </a:t>
            </a:r>
            <a:endParaRPr lang="en-NZ" sz="2000" dirty="0" smtClean="0">
              <a:solidFill>
                <a:srgbClr val="22370F"/>
              </a:solidFill>
            </a:endParaRPr>
          </a:p>
          <a:p>
            <a:pPr lvl="0">
              <a:buFont typeface="Bookman Old Style" pitchFamily="18" charset="0"/>
              <a:buChar char="―"/>
            </a:pPr>
            <a:r>
              <a:rPr lang="en-NZ" sz="2000" dirty="0" smtClean="0">
                <a:solidFill>
                  <a:srgbClr val="22370F"/>
                </a:solidFill>
              </a:rPr>
              <a:t>  US lifestyle sustainable population = 2.2 b. [2012 = 7 b., 2050 = 9 b.]</a:t>
            </a:r>
            <a:br>
              <a:rPr lang="en-NZ" sz="2000" dirty="0" smtClean="0">
                <a:solidFill>
                  <a:srgbClr val="22370F"/>
                </a:solidFill>
              </a:rPr>
            </a:br>
            <a:r>
              <a:rPr lang="en-NZ" sz="1400" dirty="0" smtClean="0">
                <a:solidFill>
                  <a:srgbClr val="22370F"/>
                </a:solidFill>
              </a:rPr>
              <a:t>  </a:t>
            </a:r>
            <a:endParaRPr lang="en-NZ" sz="2000" dirty="0" smtClean="0">
              <a:solidFill>
                <a:srgbClr val="22370F"/>
              </a:solidFill>
            </a:endParaRPr>
          </a:p>
          <a:p>
            <a:pPr lvl="0">
              <a:buFont typeface="Bookman Old Style" pitchFamily="18" charset="0"/>
              <a:buChar char="―"/>
            </a:pPr>
            <a:r>
              <a:rPr lang="en-NZ" sz="2000" dirty="0" smtClean="0">
                <a:solidFill>
                  <a:srgbClr val="22370F"/>
                </a:solidFill>
              </a:rPr>
              <a:t>  Biodiversity loss = 100 - 1000 times above natural rate.</a:t>
            </a:r>
            <a:br>
              <a:rPr lang="en-NZ" sz="2000" dirty="0" smtClean="0">
                <a:solidFill>
                  <a:srgbClr val="22370F"/>
                </a:solidFill>
              </a:rPr>
            </a:br>
            <a:r>
              <a:rPr lang="en-NZ" sz="1400" dirty="0" smtClean="0">
                <a:solidFill>
                  <a:srgbClr val="22370F"/>
                </a:solidFill>
              </a:rPr>
              <a:t>  </a:t>
            </a:r>
            <a:endParaRPr lang="en-NZ" sz="2000" dirty="0" smtClean="0">
              <a:solidFill>
                <a:srgbClr val="22370F"/>
              </a:solidFill>
            </a:endParaRPr>
          </a:p>
          <a:p>
            <a:pPr lvl="0">
              <a:buFont typeface="Bookman Old Style" pitchFamily="18" charset="0"/>
              <a:buChar char="―"/>
            </a:pPr>
            <a:r>
              <a:rPr lang="en-NZ" sz="2000" dirty="0" smtClean="0">
                <a:solidFill>
                  <a:srgbClr val="22370F"/>
                </a:solidFill>
              </a:rPr>
              <a:t>  GHG emissions rising = ‘dangerous anthrop. </a:t>
            </a:r>
            <a:r>
              <a:rPr lang="en-NZ" sz="2000" dirty="0" err="1" smtClean="0">
                <a:solidFill>
                  <a:srgbClr val="22370F"/>
                </a:solidFill>
              </a:rPr>
              <a:t>interf</a:t>
            </a:r>
            <a:r>
              <a:rPr lang="en-NZ" sz="2000" dirty="0" smtClean="0">
                <a:solidFill>
                  <a:srgbClr val="22370F"/>
                </a:solidFill>
              </a:rPr>
              <a:t>. with climate system’  	MGT (13.9°C) 	+ 2°C (difficult) to  +6°C (intolerable).    </a:t>
            </a:r>
          </a:p>
          <a:p>
            <a:endParaRPr lang="en-NZ" dirty="0">
              <a:solidFill>
                <a:srgbClr val="22370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093296"/>
            <a:ext cx="9144000" cy="432048"/>
          </a:xfrm>
          <a:prstGeom prst="rect">
            <a:avLst/>
          </a:prstGeom>
          <a:solidFill>
            <a:srgbClr val="395D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CAFC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3528" y="188640"/>
            <a:ext cx="8496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400" dirty="0" smtClean="0">
                <a:solidFill>
                  <a:srgbClr val="22370F"/>
                </a:solidFill>
                <a:latin typeface="Bookman Old Style" pitchFamily="18" charset="0"/>
              </a:rPr>
              <a:t>Global Ecological Crisis</a:t>
            </a:r>
            <a:endParaRPr lang="en-NZ" sz="4400" dirty="0">
              <a:solidFill>
                <a:srgbClr val="22370F"/>
              </a:solidFill>
              <a:latin typeface="Bookman Old Style" pitchFamily="18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23528" y="1052736"/>
            <a:ext cx="8496944" cy="4608512"/>
          </a:xfrm>
          <a:prstGeom prst="roundRect">
            <a:avLst/>
          </a:prstGeom>
          <a:solidFill>
            <a:srgbClr val="E8F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9" name="Rectangle 8"/>
          <p:cNvSpPr/>
          <p:nvPr/>
        </p:nvSpPr>
        <p:spPr>
          <a:xfrm>
            <a:off x="0" y="6093296"/>
            <a:ext cx="9144000" cy="432048"/>
          </a:xfrm>
          <a:prstGeom prst="rect">
            <a:avLst/>
          </a:prstGeom>
          <a:solidFill>
            <a:srgbClr val="395D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36683419"/>
              </p:ext>
            </p:extLst>
          </p:nvPr>
        </p:nvGraphicFramePr>
        <p:xfrm>
          <a:off x="827584" y="1196752"/>
          <a:ext cx="7488832" cy="4313167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3744416"/>
                <a:gridCol w="3744416"/>
              </a:tblGrid>
              <a:tr h="663848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400" b="0" kern="1200" dirty="0" smtClean="0">
                          <a:solidFill>
                            <a:srgbClr val="22370F"/>
                          </a:solidFill>
                          <a:latin typeface="+mn-lt"/>
                          <a:ea typeface="+mn-ea"/>
                          <a:cs typeface="+mn-cs"/>
                        </a:rPr>
                        <a:t>Inter-locking series of 9 planetary boundaries. 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b="0" kern="1200" dirty="0" smtClean="0">
                          <a:solidFill>
                            <a:srgbClr val="22370F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NZ" sz="1800" b="0" kern="1200" baseline="0" dirty="0" smtClean="0">
                          <a:solidFill>
                            <a:srgbClr val="22370F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en-NZ" sz="1800" b="0" kern="1200" dirty="0" smtClean="0">
                          <a:solidFill>
                            <a:srgbClr val="22370F"/>
                          </a:solidFill>
                          <a:latin typeface="+mn-lt"/>
                          <a:ea typeface="+mn-ea"/>
                          <a:cs typeface="+mn-cs"/>
                        </a:rPr>
                        <a:t>exceeded: 	</a:t>
                      </a:r>
                      <a:endParaRPr lang="en-NZ" b="0" dirty="0" smtClean="0">
                        <a:solidFill>
                          <a:srgbClr val="22370F"/>
                        </a:solidFill>
                      </a:endParaRPr>
                    </a:p>
                    <a:p>
                      <a:endParaRPr lang="en-NZ" b="0" dirty="0">
                        <a:solidFill>
                          <a:srgbClr val="22370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b="0" kern="1200" dirty="0" smtClean="0">
                          <a:solidFill>
                            <a:srgbClr val="22370F"/>
                          </a:solidFill>
                          <a:latin typeface="+mn-lt"/>
                          <a:ea typeface="+mn-ea"/>
                          <a:cs typeface="+mn-cs"/>
                        </a:rPr>
                        <a:t>climate change</a:t>
                      </a:r>
                      <a:endParaRPr lang="en-NZ" sz="1800" b="0" kern="1200" baseline="0" dirty="0" smtClean="0">
                        <a:solidFill>
                          <a:srgbClr val="22370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b="0" kern="1200" dirty="0" smtClean="0">
                          <a:solidFill>
                            <a:srgbClr val="22370F"/>
                          </a:solidFill>
                          <a:latin typeface="+mn-lt"/>
                          <a:ea typeface="+mn-ea"/>
                          <a:cs typeface="+mn-cs"/>
                        </a:rPr>
                        <a:t>biodiversity</a:t>
                      </a:r>
                      <a:r>
                        <a:rPr lang="en-NZ" sz="1800" b="0" kern="1200" baseline="0" dirty="0" smtClean="0">
                          <a:solidFill>
                            <a:srgbClr val="22370F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b="0" kern="1200" dirty="0" smtClean="0">
                          <a:solidFill>
                            <a:srgbClr val="22370F"/>
                          </a:solidFill>
                          <a:latin typeface="+mn-lt"/>
                          <a:ea typeface="+mn-ea"/>
                          <a:cs typeface="+mn-cs"/>
                        </a:rPr>
                        <a:t>nitrogen removal  </a:t>
                      </a:r>
                    </a:p>
                    <a:p>
                      <a:endParaRPr lang="en-NZ" b="0" dirty="0">
                        <a:solidFill>
                          <a:srgbClr val="22370F"/>
                        </a:solidFill>
                      </a:endParaRPr>
                    </a:p>
                  </a:txBody>
                  <a:tcPr/>
                </a:tc>
              </a:tr>
              <a:tr h="576952">
                <a:tc>
                  <a:txBody>
                    <a:bodyPr/>
                    <a:lstStyle/>
                    <a:p>
                      <a:r>
                        <a:rPr lang="en-NZ" sz="1800" b="0" kern="1200" dirty="0" smtClean="0">
                          <a:solidFill>
                            <a:srgbClr val="22370F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en-NZ" sz="1800" b="0" kern="1200" baseline="0" dirty="0" smtClean="0">
                          <a:solidFill>
                            <a:srgbClr val="22370F"/>
                          </a:solidFill>
                          <a:latin typeface="+mn-lt"/>
                          <a:ea typeface="+mn-ea"/>
                          <a:cs typeface="+mn-cs"/>
                        </a:rPr>
                        <a:t>   r</a:t>
                      </a:r>
                      <a:r>
                        <a:rPr lang="en-NZ" sz="1800" b="0" kern="1200" dirty="0" smtClean="0">
                          <a:solidFill>
                            <a:srgbClr val="22370F"/>
                          </a:solidFill>
                          <a:latin typeface="+mn-lt"/>
                          <a:ea typeface="+mn-ea"/>
                          <a:cs typeface="+mn-cs"/>
                        </a:rPr>
                        <a:t>ecovering:	</a:t>
                      </a:r>
                      <a:endParaRPr lang="en-NZ" b="0" dirty="0">
                        <a:solidFill>
                          <a:srgbClr val="22370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b="0" kern="1200" dirty="0" smtClean="0">
                          <a:solidFill>
                            <a:srgbClr val="22370F"/>
                          </a:solidFill>
                          <a:latin typeface="+mn-lt"/>
                          <a:ea typeface="+mn-ea"/>
                          <a:cs typeface="+mn-cs"/>
                        </a:rPr>
                        <a:t>stratospheric ozone depletion </a:t>
                      </a:r>
                      <a:endParaRPr lang="en-NZ" b="0" dirty="0">
                        <a:solidFill>
                          <a:srgbClr val="22370F"/>
                        </a:solidFill>
                      </a:endParaRPr>
                    </a:p>
                  </a:txBody>
                  <a:tcPr/>
                </a:tc>
              </a:tr>
              <a:tr h="1152128">
                <a:tc>
                  <a:txBody>
                    <a:bodyPr/>
                    <a:lstStyle/>
                    <a:p>
                      <a:r>
                        <a:rPr lang="en-NZ" sz="1800" b="0" kern="1200" dirty="0" smtClean="0">
                          <a:solidFill>
                            <a:srgbClr val="22370F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NZ" sz="1800" b="0" kern="1200" baseline="0" dirty="0" smtClean="0">
                          <a:solidFill>
                            <a:srgbClr val="22370F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en-NZ" sz="1800" b="0" kern="1200" dirty="0" smtClean="0">
                          <a:solidFill>
                            <a:srgbClr val="22370F"/>
                          </a:solidFill>
                          <a:latin typeface="+mn-lt"/>
                          <a:ea typeface="+mn-ea"/>
                          <a:cs typeface="+mn-cs"/>
                        </a:rPr>
                        <a:t>approaching boundary	</a:t>
                      </a:r>
                      <a:endParaRPr lang="en-NZ" b="0" dirty="0">
                        <a:solidFill>
                          <a:srgbClr val="22370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b="0" kern="1200" dirty="0" smtClean="0">
                          <a:solidFill>
                            <a:srgbClr val="22370F"/>
                          </a:solidFill>
                          <a:latin typeface="+mn-lt"/>
                          <a:ea typeface="+mn-ea"/>
                          <a:cs typeface="+mn-cs"/>
                        </a:rPr>
                        <a:t>freshwater</a:t>
                      </a:r>
                      <a:endParaRPr lang="en-NZ" sz="1800" b="0" kern="1200" baseline="0" dirty="0" smtClean="0">
                        <a:solidFill>
                          <a:srgbClr val="22370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NZ" sz="1800" b="0" kern="1200" baseline="0" dirty="0" smtClean="0">
                          <a:solidFill>
                            <a:srgbClr val="22370F"/>
                          </a:solidFill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r>
                        <a:rPr lang="en-NZ" sz="1800" b="0" kern="1200" dirty="0" smtClean="0">
                          <a:solidFill>
                            <a:srgbClr val="22370F"/>
                          </a:solidFill>
                          <a:latin typeface="+mn-lt"/>
                          <a:ea typeface="+mn-ea"/>
                          <a:cs typeface="+mn-cs"/>
                        </a:rPr>
                        <a:t>cean acidification</a:t>
                      </a:r>
                      <a:r>
                        <a:rPr lang="en-NZ" sz="1800" b="0" kern="1200" baseline="0" dirty="0" smtClean="0">
                          <a:solidFill>
                            <a:srgbClr val="22370F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en-NZ" sz="1800" b="0" kern="1200" dirty="0" smtClean="0">
                          <a:solidFill>
                            <a:srgbClr val="22370F"/>
                          </a:solidFill>
                          <a:latin typeface="+mn-lt"/>
                          <a:ea typeface="+mn-ea"/>
                          <a:cs typeface="+mn-cs"/>
                        </a:rPr>
                        <a:t>land use</a:t>
                      </a:r>
                      <a:endParaRPr lang="en-NZ" b="0" dirty="0">
                        <a:solidFill>
                          <a:srgbClr val="22370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sz="1800" b="0" kern="1200" dirty="0" smtClean="0">
                          <a:solidFill>
                            <a:srgbClr val="22370F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NZ" sz="1800" b="0" kern="1200" baseline="0" dirty="0" smtClean="0">
                          <a:solidFill>
                            <a:srgbClr val="22370F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en-NZ" sz="1800" b="0" kern="1200" dirty="0" smtClean="0">
                          <a:solidFill>
                            <a:srgbClr val="22370F"/>
                          </a:solidFill>
                          <a:latin typeface="+mn-lt"/>
                          <a:ea typeface="+mn-ea"/>
                          <a:cs typeface="+mn-cs"/>
                        </a:rPr>
                        <a:t>lack sufficient data </a:t>
                      </a:r>
                      <a:endParaRPr lang="en-NZ" b="0" dirty="0">
                        <a:solidFill>
                          <a:srgbClr val="22370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b="0" kern="1200" dirty="0" smtClean="0">
                          <a:solidFill>
                            <a:srgbClr val="22370F"/>
                          </a:solidFill>
                          <a:latin typeface="+mn-lt"/>
                          <a:ea typeface="+mn-ea"/>
                          <a:cs typeface="+mn-cs"/>
                        </a:rPr>
                        <a:t>chemical pollution</a:t>
                      </a:r>
                      <a:endParaRPr lang="en-NZ" sz="1800" b="0" kern="1200" baseline="0" dirty="0" smtClean="0">
                        <a:solidFill>
                          <a:srgbClr val="22370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NZ" sz="1800" b="0" kern="1200" dirty="0" smtClean="0">
                          <a:solidFill>
                            <a:srgbClr val="22370F"/>
                          </a:solidFill>
                          <a:latin typeface="+mn-lt"/>
                          <a:ea typeface="+mn-ea"/>
                          <a:cs typeface="+mn-cs"/>
                        </a:rPr>
                        <a:t>atmospheric aerosol loading	</a:t>
                      </a:r>
                      <a:br>
                        <a:rPr lang="en-NZ" sz="1800" b="0" kern="1200" dirty="0" smtClean="0">
                          <a:solidFill>
                            <a:srgbClr val="22370F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NZ" sz="600" b="0" kern="1200" dirty="0" smtClean="0">
                          <a:solidFill>
                            <a:srgbClr val="22370F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endParaRPr lang="en-NZ" b="0" dirty="0">
                        <a:solidFill>
                          <a:srgbClr val="22370F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CAFC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3528" y="188640"/>
            <a:ext cx="849694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600" dirty="0" smtClean="0">
                <a:solidFill>
                  <a:srgbClr val="22370F"/>
                </a:solidFill>
                <a:latin typeface="Bookman Old Style" pitchFamily="18" charset="0"/>
              </a:rPr>
              <a:t>What is required (focusing only on climate change)</a:t>
            </a:r>
            <a:endParaRPr lang="en-NZ" sz="2600" dirty="0">
              <a:solidFill>
                <a:srgbClr val="22370F"/>
              </a:solidFill>
              <a:latin typeface="Bookman Old Style" pitchFamily="18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23528" y="836712"/>
            <a:ext cx="8496944" cy="4824536"/>
          </a:xfrm>
          <a:prstGeom prst="roundRect">
            <a:avLst/>
          </a:prstGeom>
          <a:solidFill>
            <a:srgbClr val="E8F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9" name="Rectangle 8"/>
          <p:cNvSpPr/>
          <p:nvPr/>
        </p:nvSpPr>
        <p:spPr>
          <a:xfrm>
            <a:off x="0" y="6093296"/>
            <a:ext cx="9144000" cy="432048"/>
          </a:xfrm>
          <a:prstGeom prst="rect">
            <a:avLst/>
          </a:prstGeom>
          <a:solidFill>
            <a:srgbClr val="395D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1" name="TextBox 10"/>
          <p:cNvSpPr txBox="1"/>
          <p:nvPr/>
        </p:nvSpPr>
        <p:spPr>
          <a:xfrm>
            <a:off x="611560" y="980728"/>
            <a:ext cx="7920880" cy="5178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NZ" u="sng" dirty="0" smtClean="0">
                <a:solidFill>
                  <a:srgbClr val="22370F"/>
                </a:solidFill>
              </a:rPr>
              <a:t>1992   UNFCCC   Objective:</a:t>
            </a:r>
          </a:p>
          <a:p>
            <a:pPr>
              <a:lnSpc>
                <a:spcPts val="2500"/>
              </a:lnSpc>
              <a:buFont typeface="Calibri" pitchFamily="34" charset="0"/>
              <a:buChar char="—"/>
            </a:pPr>
            <a:r>
              <a:rPr lang="en-NZ" dirty="0" smtClean="0">
                <a:solidFill>
                  <a:srgbClr val="22370F"/>
                </a:solidFill>
              </a:rPr>
              <a:t>  stabilisation of GHG concentrations in atmosphere at level avoids dangerous anthropogenic CC</a:t>
            </a:r>
          </a:p>
          <a:p>
            <a:pPr>
              <a:lnSpc>
                <a:spcPts val="2500"/>
              </a:lnSpc>
            </a:pPr>
            <a:r>
              <a:rPr lang="en-NZ" dirty="0" smtClean="0">
                <a:solidFill>
                  <a:srgbClr val="22370F"/>
                </a:solidFill>
              </a:rPr>
              <a:t> </a:t>
            </a:r>
            <a:r>
              <a:rPr lang="en-NZ" u="sng" dirty="0" smtClean="0">
                <a:solidFill>
                  <a:srgbClr val="22370F"/>
                </a:solidFill>
              </a:rPr>
              <a:t>2010	Cancun COP-MOP</a:t>
            </a:r>
          </a:p>
          <a:p>
            <a:pPr>
              <a:lnSpc>
                <a:spcPts val="2500"/>
              </a:lnSpc>
            </a:pPr>
            <a:r>
              <a:rPr lang="en-NZ" dirty="0" smtClean="0">
                <a:solidFill>
                  <a:srgbClr val="22370F"/>
                </a:solidFill>
              </a:rPr>
              <a:t>UNFCCC objective 	=    + 2°C (MGT) above ore-industrial level (1750)</a:t>
            </a:r>
          </a:p>
          <a:p>
            <a:pPr>
              <a:lnSpc>
                <a:spcPts val="2500"/>
              </a:lnSpc>
            </a:pPr>
            <a:r>
              <a:rPr lang="en-NZ" dirty="0" smtClean="0">
                <a:solidFill>
                  <a:srgbClr val="22370F"/>
                </a:solidFill>
              </a:rPr>
              <a:t>		      [0.8°C already; 0.7°C committed = 1.5°C certain = 0.5° left]</a:t>
            </a:r>
          </a:p>
          <a:p>
            <a:pPr>
              <a:lnSpc>
                <a:spcPts val="2500"/>
              </a:lnSpc>
            </a:pPr>
            <a:r>
              <a:rPr lang="en-NZ" dirty="0" smtClean="0">
                <a:solidFill>
                  <a:srgbClr val="22370F"/>
                </a:solidFill>
              </a:rPr>
              <a:t>		=    450 </a:t>
            </a:r>
            <a:r>
              <a:rPr lang="en-NZ" dirty="0" err="1" smtClean="0">
                <a:solidFill>
                  <a:srgbClr val="22370F"/>
                </a:solidFill>
              </a:rPr>
              <a:t>ppm</a:t>
            </a:r>
            <a:r>
              <a:rPr lang="en-NZ" dirty="0" smtClean="0">
                <a:solidFill>
                  <a:srgbClr val="22370F"/>
                </a:solidFill>
              </a:rPr>
              <a:t> concentration</a:t>
            </a:r>
          </a:p>
          <a:p>
            <a:pPr>
              <a:lnSpc>
                <a:spcPts val="2500"/>
              </a:lnSpc>
            </a:pPr>
            <a:r>
              <a:rPr lang="en-NZ" dirty="0" smtClean="0">
                <a:solidFill>
                  <a:srgbClr val="22370F"/>
                </a:solidFill>
              </a:rPr>
              <a:t>Global carbon budget (80% prob. of + 2°C)   </a:t>
            </a:r>
          </a:p>
          <a:p>
            <a:pPr>
              <a:lnSpc>
                <a:spcPts val="2500"/>
              </a:lnSpc>
            </a:pPr>
            <a:r>
              <a:rPr lang="en-NZ" dirty="0" smtClean="0">
                <a:solidFill>
                  <a:srgbClr val="22370F"/>
                </a:solidFill>
              </a:rPr>
              <a:t>Potsdam:	         565 Gt. Further GHG emissions</a:t>
            </a:r>
          </a:p>
          <a:p>
            <a:pPr>
              <a:lnSpc>
                <a:spcPts val="2500"/>
              </a:lnSpc>
            </a:pPr>
            <a:r>
              <a:rPr lang="en-NZ" dirty="0" smtClean="0">
                <a:solidFill>
                  <a:srgbClr val="22370F"/>
                </a:solidFill>
              </a:rPr>
              <a:t>WWF: 		1990-2100 GCB = 1600 </a:t>
            </a:r>
            <a:r>
              <a:rPr lang="en-NZ" dirty="0" err="1" smtClean="0">
                <a:solidFill>
                  <a:srgbClr val="22370F"/>
                </a:solidFill>
              </a:rPr>
              <a:t>Gt</a:t>
            </a:r>
            <a:r>
              <a:rPr lang="en-NZ" dirty="0" smtClean="0">
                <a:solidFill>
                  <a:srgbClr val="22370F"/>
                </a:solidFill>
              </a:rPr>
              <a:t> CO2e (net); </a:t>
            </a:r>
          </a:p>
          <a:p>
            <a:pPr>
              <a:lnSpc>
                <a:spcPts val="2500"/>
              </a:lnSpc>
            </a:pPr>
            <a:r>
              <a:rPr lang="en-NZ" dirty="0" smtClean="0">
                <a:solidFill>
                  <a:srgbClr val="22370F"/>
                </a:solidFill>
              </a:rPr>
              <a:t>		2009-2100 = 870 Gt.; 	= 9.5 </a:t>
            </a:r>
            <a:r>
              <a:rPr lang="en-NZ" dirty="0" err="1" smtClean="0">
                <a:solidFill>
                  <a:srgbClr val="22370F"/>
                </a:solidFill>
              </a:rPr>
              <a:t>Gt</a:t>
            </a:r>
            <a:r>
              <a:rPr lang="en-NZ" dirty="0" smtClean="0">
                <a:solidFill>
                  <a:srgbClr val="22370F"/>
                </a:solidFill>
              </a:rPr>
              <a:t> /yr.  (=20% of current)  </a:t>
            </a:r>
          </a:p>
          <a:p>
            <a:pPr>
              <a:lnSpc>
                <a:spcPts val="2500"/>
              </a:lnSpc>
            </a:pPr>
            <a:r>
              <a:rPr lang="en-NZ" dirty="0" smtClean="0">
                <a:solidFill>
                  <a:srgbClr val="22370F"/>
                </a:solidFill>
              </a:rPr>
              <a:t>Known global fossil fuel (FF) reserves             =       2,795 Gt.</a:t>
            </a:r>
          </a:p>
          <a:p>
            <a:pPr>
              <a:lnSpc>
                <a:spcPts val="2500"/>
              </a:lnSpc>
            </a:pPr>
            <a:r>
              <a:rPr lang="en-NZ" dirty="0" smtClean="0">
                <a:solidFill>
                  <a:srgbClr val="22370F"/>
                </a:solidFill>
              </a:rPr>
              <a:t>Therefore:</a:t>
            </a:r>
          </a:p>
          <a:p>
            <a:pPr>
              <a:lnSpc>
                <a:spcPts val="2500"/>
              </a:lnSpc>
            </a:pPr>
            <a:r>
              <a:rPr lang="en-NZ" dirty="0" smtClean="0">
                <a:solidFill>
                  <a:srgbClr val="22370F"/>
                </a:solidFill>
              </a:rPr>
              <a:t>To avoid dangerous </a:t>
            </a:r>
            <a:r>
              <a:rPr lang="en-NZ" dirty="0" err="1" smtClean="0">
                <a:solidFill>
                  <a:srgbClr val="22370F"/>
                </a:solidFill>
              </a:rPr>
              <a:t>Cl.Ch</a:t>
            </a:r>
            <a:r>
              <a:rPr lang="en-NZ" dirty="0" smtClean="0">
                <a:solidFill>
                  <a:srgbClr val="22370F"/>
                </a:solidFill>
              </a:rPr>
              <a:t>.     	=     can extract / emit only 20% FF reserves</a:t>
            </a:r>
          </a:p>
          <a:p>
            <a:pPr>
              <a:lnSpc>
                <a:spcPts val="2500"/>
              </a:lnSpc>
            </a:pPr>
            <a:r>
              <a:rPr lang="en-NZ" dirty="0" smtClean="0">
                <a:solidFill>
                  <a:srgbClr val="22370F"/>
                </a:solidFill>
              </a:rPr>
              <a:t>			=     switch to low-carbon econ. (</a:t>
            </a:r>
            <a:r>
              <a:rPr lang="en-NZ" dirty="0" err="1" smtClean="0">
                <a:solidFill>
                  <a:srgbClr val="22370F"/>
                </a:solidFill>
              </a:rPr>
              <a:t>betw</a:t>
            </a:r>
            <a:r>
              <a:rPr lang="en-NZ" dirty="0" smtClean="0">
                <a:solidFill>
                  <a:srgbClr val="22370F"/>
                </a:solidFill>
              </a:rPr>
              <a:t>. 2030 – ‘50)</a:t>
            </a:r>
          </a:p>
          <a:p>
            <a:endParaRPr lang="en-N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CAFC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3528" y="188640"/>
            <a:ext cx="849694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600" dirty="0" smtClean="0">
                <a:solidFill>
                  <a:srgbClr val="22370F"/>
                </a:solidFill>
                <a:latin typeface="Bookman Old Style" pitchFamily="18" charset="0"/>
              </a:rPr>
              <a:t>What is required (focusing only on climate change)</a:t>
            </a:r>
            <a:endParaRPr lang="en-NZ" sz="2600" dirty="0">
              <a:solidFill>
                <a:srgbClr val="22370F"/>
              </a:solidFill>
              <a:latin typeface="Bookman Old Style" pitchFamily="18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23528" y="836712"/>
            <a:ext cx="8496944" cy="4824536"/>
          </a:xfrm>
          <a:prstGeom prst="roundRect">
            <a:avLst/>
          </a:prstGeom>
          <a:solidFill>
            <a:srgbClr val="E8F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rgbClr val="22370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093296"/>
            <a:ext cx="9144000" cy="432048"/>
          </a:xfrm>
          <a:prstGeom prst="rect">
            <a:avLst/>
          </a:prstGeom>
          <a:solidFill>
            <a:srgbClr val="395D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rgbClr val="22370F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01916802"/>
              </p:ext>
            </p:extLst>
          </p:nvPr>
        </p:nvGraphicFramePr>
        <p:xfrm>
          <a:off x="755576" y="1124744"/>
          <a:ext cx="7632850" cy="4456504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526570"/>
                <a:gridCol w="1526570"/>
                <a:gridCol w="1526570"/>
                <a:gridCol w="1526570"/>
                <a:gridCol w="1526570"/>
              </a:tblGrid>
              <a:tr h="648072">
                <a:tc gridSpan="5">
                  <a:txBody>
                    <a:bodyPr/>
                    <a:lstStyle/>
                    <a:p>
                      <a:pPr algn="ctr"/>
                      <a:r>
                        <a:rPr lang="en-NZ" sz="2400" kern="1200" dirty="0" smtClean="0">
                          <a:solidFill>
                            <a:srgbClr val="395D19"/>
                          </a:solidFill>
                        </a:rPr>
                        <a:t>Global emissions reduction curve (annual emission levels)</a:t>
                      </a:r>
                    </a:p>
                    <a:p>
                      <a:pPr algn="ctr"/>
                      <a:r>
                        <a:rPr lang="en-NZ" sz="2400" kern="1200" dirty="0" smtClean="0">
                          <a:solidFill>
                            <a:srgbClr val="395D19"/>
                          </a:solidFill>
                        </a:rPr>
                        <a:t> </a:t>
                      </a:r>
                      <a:endParaRPr lang="en-NZ" sz="2400" b="0" dirty="0">
                        <a:solidFill>
                          <a:srgbClr val="395D19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endParaRPr lang="en-NZ" sz="1200" dirty="0" smtClean="0">
                        <a:solidFill>
                          <a:srgbClr val="22370F"/>
                        </a:solidFill>
                      </a:endParaRPr>
                    </a:p>
                    <a:p>
                      <a:r>
                        <a:rPr lang="en-NZ" dirty="0" smtClean="0">
                          <a:solidFill>
                            <a:srgbClr val="22370F"/>
                          </a:solidFill>
                        </a:rPr>
                        <a:t>Year</a:t>
                      </a:r>
                      <a:endParaRPr lang="en-NZ" dirty="0">
                        <a:solidFill>
                          <a:srgbClr val="22370F"/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lang="en-NZ" sz="1200" dirty="0" smtClean="0">
                        <a:solidFill>
                          <a:srgbClr val="22370F"/>
                        </a:solidFill>
                      </a:endParaRPr>
                    </a:p>
                    <a:p>
                      <a:pPr algn="ctr"/>
                      <a:r>
                        <a:rPr lang="en-NZ" dirty="0" smtClean="0">
                          <a:solidFill>
                            <a:srgbClr val="22370F"/>
                          </a:solidFill>
                        </a:rPr>
                        <a:t>CO2e  (Gt. = billion tonnes)</a:t>
                      </a:r>
                      <a:endParaRPr lang="en-NZ" dirty="0">
                        <a:solidFill>
                          <a:srgbClr val="22370F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endParaRPr lang="en-NZ" dirty="0">
                        <a:solidFill>
                          <a:srgbClr val="22370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 smtClean="0">
                          <a:solidFill>
                            <a:srgbClr val="22370F"/>
                          </a:solidFill>
                        </a:rPr>
                        <a:t>Required</a:t>
                      </a:r>
                    </a:p>
                    <a:p>
                      <a:pPr algn="ctr"/>
                      <a:r>
                        <a:rPr lang="en-NZ" dirty="0" smtClean="0">
                          <a:solidFill>
                            <a:srgbClr val="22370F"/>
                          </a:solidFill>
                        </a:rPr>
                        <a:t>[2°C]</a:t>
                      </a:r>
                      <a:endParaRPr lang="en-NZ" dirty="0">
                        <a:solidFill>
                          <a:srgbClr val="22370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 smtClean="0">
                          <a:solidFill>
                            <a:srgbClr val="22370F"/>
                          </a:solidFill>
                        </a:rPr>
                        <a:t>BAU</a:t>
                      </a:r>
                      <a:endParaRPr lang="en-NZ" dirty="0">
                        <a:solidFill>
                          <a:srgbClr val="22370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 smtClean="0">
                          <a:solidFill>
                            <a:srgbClr val="22370F"/>
                          </a:solidFill>
                        </a:rPr>
                        <a:t>Voluntary</a:t>
                      </a:r>
                      <a:r>
                        <a:rPr lang="en-NZ" baseline="0" dirty="0" smtClean="0">
                          <a:solidFill>
                            <a:srgbClr val="22370F"/>
                          </a:solidFill>
                        </a:rPr>
                        <a:t> Pledges</a:t>
                      </a:r>
                      <a:endParaRPr lang="en-NZ" dirty="0">
                        <a:solidFill>
                          <a:srgbClr val="22370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 smtClean="0">
                          <a:solidFill>
                            <a:srgbClr val="22370F"/>
                          </a:solidFill>
                        </a:rPr>
                        <a:t>Emission</a:t>
                      </a:r>
                      <a:r>
                        <a:rPr lang="en-NZ" baseline="0" dirty="0" smtClean="0">
                          <a:solidFill>
                            <a:srgbClr val="22370F"/>
                          </a:solidFill>
                        </a:rPr>
                        <a:t> Gap</a:t>
                      </a:r>
                      <a:endParaRPr lang="en-NZ" dirty="0">
                        <a:solidFill>
                          <a:srgbClr val="22370F"/>
                        </a:solidFill>
                      </a:endParaRPr>
                    </a:p>
                  </a:txBody>
                  <a:tcPr/>
                </a:tc>
              </a:tr>
              <a:tr h="488397">
                <a:tc>
                  <a:txBody>
                    <a:bodyPr/>
                    <a:lstStyle/>
                    <a:p>
                      <a:r>
                        <a:rPr lang="en-NZ" dirty="0" smtClean="0">
                          <a:solidFill>
                            <a:srgbClr val="22370F"/>
                          </a:solidFill>
                        </a:rPr>
                        <a:t>1990</a:t>
                      </a:r>
                      <a:endParaRPr lang="en-NZ" dirty="0">
                        <a:solidFill>
                          <a:srgbClr val="22370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 smtClean="0">
                          <a:solidFill>
                            <a:srgbClr val="22370F"/>
                          </a:solidFill>
                        </a:rPr>
                        <a:t>[34]</a:t>
                      </a:r>
                      <a:endParaRPr lang="en-NZ" dirty="0">
                        <a:solidFill>
                          <a:srgbClr val="22370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>
                        <a:solidFill>
                          <a:srgbClr val="22370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>
                        <a:solidFill>
                          <a:srgbClr val="22370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>
                        <a:solidFill>
                          <a:srgbClr val="22370F"/>
                        </a:solidFill>
                      </a:endParaRPr>
                    </a:p>
                  </a:txBody>
                  <a:tcPr/>
                </a:tc>
              </a:tr>
              <a:tr h="488397">
                <a:tc>
                  <a:txBody>
                    <a:bodyPr/>
                    <a:lstStyle/>
                    <a:p>
                      <a:r>
                        <a:rPr lang="en-NZ" dirty="0" smtClean="0">
                          <a:solidFill>
                            <a:srgbClr val="22370F"/>
                          </a:solidFill>
                        </a:rPr>
                        <a:t>2010</a:t>
                      </a:r>
                      <a:endParaRPr lang="en-NZ" dirty="0">
                        <a:solidFill>
                          <a:srgbClr val="22370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 smtClean="0">
                          <a:solidFill>
                            <a:srgbClr val="22370F"/>
                          </a:solidFill>
                        </a:rPr>
                        <a:t>48</a:t>
                      </a:r>
                      <a:endParaRPr lang="en-NZ" dirty="0">
                        <a:solidFill>
                          <a:srgbClr val="22370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>
                        <a:solidFill>
                          <a:srgbClr val="22370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>
                        <a:solidFill>
                          <a:srgbClr val="22370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>
                        <a:solidFill>
                          <a:srgbClr val="22370F"/>
                        </a:solidFill>
                      </a:endParaRPr>
                    </a:p>
                  </a:txBody>
                  <a:tcPr/>
                </a:tc>
              </a:tr>
              <a:tr h="648518">
                <a:tc>
                  <a:txBody>
                    <a:bodyPr/>
                    <a:lstStyle/>
                    <a:p>
                      <a:r>
                        <a:rPr lang="en-NZ" dirty="0" smtClean="0">
                          <a:solidFill>
                            <a:srgbClr val="22370F"/>
                          </a:solidFill>
                        </a:rPr>
                        <a:t>2020 UNEP</a:t>
                      </a:r>
                    </a:p>
                    <a:p>
                      <a:r>
                        <a:rPr lang="en-NZ" dirty="0" smtClean="0">
                          <a:solidFill>
                            <a:srgbClr val="22370F"/>
                          </a:solidFill>
                        </a:rPr>
                        <a:t>        (WWF)</a:t>
                      </a:r>
                      <a:endParaRPr lang="en-NZ" dirty="0">
                        <a:solidFill>
                          <a:srgbClr val="22370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 smtClean="0">
                          <a:solidFill>
                            <a:srgbClr val="22370F"/>
                          </a:solidFill>
                        </a:rPr>
                        <a:t>44</a:t>
                      </a:r>
                    </a:p>
                    <a:p>
                      <a:pPr algn="ctr"/>
                      <a:r>
                        <a:rPr lang="en-NZ" dirty="0" smtClean="0">
                          <a:solidFill>
                            <a:srgbClr val="22370F"/>
                          </a:solidFill>
                        </a:rPr>
                        <a:t> (36)</a:t>
                      </a:r>
                      <a:endParaRPr lang="en-NZ" dirty="0">
                        <a:solidFill>
                          <a:srgbClr val="22370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 smtClean="0">
                          <a:solidFill>
                            <a:srgbClr val="22370F"/>
                          </a:solidFill>
                        </a:rPr>
                        <a:t>56</a:t>
                      </a:r>
                      <a:endParaRPr lang="en-NZ" dirty="0">
                        <a:solidFill>
                          <a:srgbClr val="22370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 smtClean="0">
                          <a:solidFill>
                            <a:srgbClr val="22370F"/>
                          </a:solidFill>
                        </a:rPr>
                        <a:t>50</a:t>
                      </a:r>
                      <a:endParaRPr lang="en-NZ" dirty="0">
                        <a:solidFill>
                          <a:srgbClr val="22370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 smtClean="0">
                          <a:solidFill>
                            <a:srgbClr val="22370F"/>
                          </a:solidFill>
                        </a:rPr>
                        <a:t>6</a:t>
                      </a:r>
                      <a:endParaRPr lang="en-NZ" dirty="0">
                        <a:solidFill>
                          <a:srgbClr val="22370F"/>
                        </a:solidFill>
                      </a:endParaRPr>
                    </a:p>
                  </a:txBody>
                  <a:tcPr/>
                </a:tc>
              </a:tr>
              <a:tr h="488397">
                <a:tc>
                  <a:txBody>
                    <a:bodyPr/>
                    <a:lstStyle/>
                    <a:p>
                      <a:pPr marL="342900" indent="-342900">
                        <a:buAutoNum type="arabicPlain" startAt="2050"/>
                      </a:pPr>
                      <a:r>
                        <a:rPr lang="en-NZ" dirty="0" smtClean="0">
                          <a:solidFill>
                            <a:srgbClr val="22370F"/>
                          </a:solidFill>
                        </a:rPr>
                        <a:t>   UNEP</a:t>
                      </a:r>
                    </a:p>
                    <a:p>
                      <a:pPr marL="0" indent="0">
                        <a:buNone/>
                      </a:pPr>
                      <a:r>
                        <a:rPr lang="en-NZ" dirty="0" smtClean="0">
                          <a:solidFill>
                            <a:srgbClr val="22370F"/>
                          </a:solidFill>
                        </a:rPr>
                        <a:t>       (WWF)</a:t>
                      </a:r>
                      <a:endParaRPr lang="en-NZ" i="1" dirty="0">
                        <a:solidFill>
                          <a:srgbClr val="22370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 smtClean="0">
                          <a:solidFill>
                            <a:srgbClr val="22370F"/>
                          </a:solidFill>
                        </a:rPr>
                        <a:t>26/21</a:t>
                      </a:r>
                    </a:p>
                    <a:p>
                      <a:pPr algn="ctr"/>
                      <a:r>
                        <a:rPr lang="en-NZ" dirty="0" smtClean="0">
                          <a:solidFill>
                            <a:srgbClr val="22370F"/>
                          </a:solidFill>
                        </a:rPr>
                        <a:t>(7)</a:t>
                      </a:r>
                      <a:endParaRPr lang="en-NZ" dirty="0">
                        <a:solidFill>
                          <a:srgbClr val="22370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>
                        <a:solidFill>
                          <a:srgbClr val="22370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>
                        <a:solidFill>
                          <a:srgbClr val="22370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>
                        <a:solidFill>
                          <a:srgbClr val="22370F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CAFC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3528" y="188640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600" dirty="0" smtClean="0">
                <a:solidFill>
                  <a:srgbClr val="22370F"/>
                </a:solidFill>
                <a:latin typeface="Bookman Old Style" pitchFamily="18" charset="0"/>
              </a:rPr>
              <a:t>Current global emissions profile</a:t>
            </a:r>
            <a:endParaRPr lang="en-NZ" sz="3200" dirty="0">
              <a:solidFill>
                <a:srgbClr val="22370F"/>
              </a:solidFill>
              <a:latin typeface="Bookman Old Style" pitchFamily="18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23528" y="980728"/>
            <a:ext cx="8496944" cy="4680520"/>
          </a:xfrm>
          <a:prstGeom prst="roundRect">
            <a:avLst/>
          </a:prstGeom>
          <a:solidFill>
            <a:srgbClr val="E8F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rgbClr val="22370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093296"/>
            <a:ext cx="9144000" cy="432048"/>
          </a:xfrm>
          <a:prstGeom prst="rect">
            <a:avLst/>
          </a:prstGeom>
          <a:solidFill>
            <a:srgbClr val="395D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rgbClr val="22370F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92781864"/>
              </p:ext>
            </p:extLst>
          </p:nvPr>
        </p:nvGraphicFramePr>
        <p:xfrm>
          <a:off x="683568" y="1556792"/>
          <a:ext cx="7776864" cy="3600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60240"/>
                <a:gridCol w="2160240"/>
                <a:gridCol w="2232248"/>
                <a:gridCol w="1224136"/>
              </a:tblGrid>
              <a:tr h="936104">
                <a:tc>
                  <a:txBody>
                    <a:bodyPr/>
                    <a:lstStyle/>
                    <a:p>
                      <a:r>
                        <a:rPr lang="en-NZ" sz="2400" dirty="0" smtClean="0">
                          <a:solidFill>
                            <a:srgbClr val="395D19"/>
                          </a:solidFill>
                        </a:rPr>
                        <a:t>Carbon Dioxide</a:t>
                      </a:r>
                      <a:endParaRPr lang="en-NZ" sz="2400" dirty="0">
                        <a:solidFill>
                          <a:srgbClr val="395D1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 smtClean="0">
                          <a:solidFill>
                            <a:srgbClr val="395D19"/>
                          </a:solidFill>
                        </a:rPr>
                        <a:t>77%</a:t>
                      </a:r>
                      <a:endParaRPr lang="en-NZ" sz="2400" dirty="0">
                        <a:solidFill>
                          <a:srgbClr val="395D1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 smtClean="0">
                          <a:solidFill>
                            <a:srgbClr val="395D19"/>
                          </a:solidFill>
                        </a:rPr>
                        <a:t>Energy (stationary)</a:t>
                      </a:r>
                      <a:endParaRPr lang="en-NZ" sz="2400" dirty="0">
                        <a:solidFill>
                          <a:srgbClr val="395D1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 smtClean="0">
                          <a:solidFill>
                            <a:srgbClr val="395D19"/>
                          </a:solidFill>
                        </a:rPr>
                        <a:t>25%</a:t>
                      </a:r>
                      <a:endParaRPr lang="en-NZ" sz="2400" dirty="0">
                        <a:solidFill>
                          <a:srgbClr val="395D19"/>
                        </a:solidFill>
                      </a:endParaRPr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en-NZ" sz="2400" dirty="0" smtClean="0">
                          <a:solidFill>
                            <a:srgbClr val="395D19"/>
                          </a:solidFill>
                        </a:rPr>
                        <a:t>Methane</a:t>
                      </a:r>
                      <a:endParaRPr lang="en-NZ" sz="2400" dirty="0">
                        <a:solidFill>
                          <a:srgbClr val="395D1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 smtClean="0">
                          <a:solidFill>
                            <a:srgbClr val="395D19"/>
                          </a:solidFill>
                        </a:rPr>
                        <a:t>15%</a:t>
                      </a:r>
                      <a:endParaRPr lang="en-NZ" sz="2400" dirty="0">
                        <a:solidFill>
                          <a:srgbClr val="395D1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 smtClean="0">
                          <a:solidFill>
                            <a:srgbClr val="395D19"/>
                          </a:solidFill>
                        </a:rPr>
                        <a:t>Transport</a:t>
                      </a:r>
                      <a:endParaRPr lang="en-NZ" sz="2400" dirty="0">
                        <a:solidFill>
                          <a:srgbClr val="395D1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 smtClean="0">
                          <a:solidFill>
                            <a:srgbClr val="395D19"/>
                          </a:solidFill>
                        </a:rPr>
                        <a:t>14%</a:t>
                      </a:r>
                      <a:endParaRPr lang="en-NZ" sz="2400" dirty="0">
                        <a:solidFill>
                          <a:srgbClr val="395D19"/>
                        </a:solidFill>
                      </a:endParaRPr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en-NZ" sz="2400" dirty="0" smtClean="0">
                          <a:solidFill>
                            <a:srgbClr val="395D19"/>
                          </a:solidFill>
                        </a:rPr>
                        <a:t>Nitrous Oxide</a:t>
                      </a:r>
                      <a:endParaRPr lang="en-NZ" sz="2400" dirty="0">
                        <a:solidFill>
                          <a:srgbClr val="395D1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 smtClean="0">
                          <a:solidFill>
                            <a:srgbClr val="395D19"/>
                          </a:solidFill>
                        </a:rPr>
                        <a:t>7%</a:t>
                      </a:r>
                      <a:endParaRPr lang="en-NZ" sz="2400" dirty="0">
                        <a:solidFill>
                          <a:srgbClr val="395D1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 smtClean="0">
                          <a:solidFill>
                            <a:srgbClr val="395D19"/>
                          </a:solidFill>
                        </a:rPr>
                        <a:t>Deforestation</a:t>
                      </a:r>
                      <a:endParaRPr lang="en-NZ" sz="2400" dirty="0">
                        <a:solidFill>
                          <a:srgbClr val="395D1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 smtClean="0">
                          <a:solidFill>
                            <a:srgbClr val="395D19"/>
                          </a:solidFill>
                        </a:rPr>
                        <a:t>11%</a:t>
                      </a:r>
                      <a:endParaRPr lang="en-NZ" sz="2400" dirty="0">
                        <a:solidFill>
                          <a:srgbClr val="395D19"/>
                        </a:solidFill>
                      </a:endParaRPr>
                    </a:p>
                  </a:txBody>
                  <a:tcPr/>
                </a:tc>
              </a:tr>
              <a:tr h="1080120">
                <a:tc>
                  <a:txBody>
                    <a:bodyPr/>
                    <a:lstStyle/>
                    <a:p>
                      <a:r>
                        <a:rPr lang="en-NZ" sz="2400" dirty="0" smtClean="0">
                          <a:solidFill>
                            <a:srgbClr val="395D19"/>
                          </a:solidFill>
                        </a:rPr>
                        <a:t>Others</a:t>
                      </a:r>
                      <a:endParaRPr lang="en-NZ" sz="2400" dirty="0">
                        <a:solidFill>
                          <a:srgbClr val="395D1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 smtClean="0">
                          <a:solidFill>
                            <a:srgbClr val="395D19"/>
                          </a:solidFill>
                        </a:rPr>
                        <a:t>1%</a:t>
                      </a:r>
                      <a:endParaRPr lang="en-NZ" sz="2400" dirty="0">
                        <a:solidFill>
                          <a:srgbClr val="395D1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 smtClean="0">
                          <a:solidFill>
                            <a:srgbClr val="395D19"/>
                          </a:solidFill>
                        </a:rPr>
                        <a:t>Agriculture</a:t>
                      </a:r>
                      <a:endParaRPr lang="en-NZ" sz="2400" dirty="0">
                        <a:solidFill>
                          <a:srgbClr val="395D1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400" dirty="0" smtClean="0">
                          <a:solidFill>
                            <a:srgbClr val="395D19"/>
                          </a:solidFill>
                        </a:rPr>
                        <a:t>14%</a:t>
                      </a:r>
                      <a:endParaRPr lang="en-NZ" sz="2400" dirty="0">
                        <a:solidFill>
                          <a:srgbClr val="395D19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99592" y="5013176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i="1" dirty="0" smtClean="0">
                <a:solidFill>
                  <a:srgbClr val="395D19"/>
                </a:solidFill>
              </a:rPr>
              <a:t>World Resources Initiative (2009)</a:t>
            </a:r>
            <a:endParaRPr lang="en-NZ" i="1" dirty="0">
              <a:solidFill>
                <a:srgbClr val="395D19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CAFC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3528" y="188640"/>
            <a:ext cx="84969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800" dirty="0" smtClean="0">
                <a:latin typeface="Bookman Old Style" pitchFamily="18" charset="0"/>
              </a:rPr>
              <a:t>What is required (focusing only on </a:t>
            </a:r>
            <a:br>
              <a:rPr lang="en-NZ" sz="2800" dirty="0" smtClean="0">
                <a:latin typeface="Bookman Old Style" pitchFamily="18" charset="0"/>
              </a:rPr>
            </a:br>
            <a:r>
              <a:rPr lang="en-NZ" sz="2800" dirty="0" smtClean="0">
                <a:latin typeface="Bookman Old Style" pitchFamily="18" charset="0"/>
              </a:rPr>
              <a:t>climate change) – NZ</a:t>
            </a:r>
            <a:endParaRPr lang="en-NZ" sz="2800" dirty="0">
              <a:solidFill>
                <a:srgbClr val="22370F"/>
              </a:solidFill>
              <a:latin typeface="Bookman Old Style" pitchFamily="18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23528" y="1340768"/>
            <a:ext cx="8496944" cy="4320480"/>
          </a:xfrm>
          <a:prstGeom prst="roundRect">
            <a:avLst/>
          </a:prstGeom>
          <a:solidFill>
            <a:srgbClr val="E8F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>
              <a:solidFill>
                <a:srgbClr val="22370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093296"/>
            <a:ext cx="9144000" cy="432048"/>
          </a:xfrm>
          <a:prstGeom prst="rect">
            <a:avLst/>
          </a:prstGeom>
          <a:solidFill>
            <a:srgbClr val="395D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rgbClr val="22370F"/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61930810"/>
              </p:ext>
            </p:extLst>
          </p:nvPr>
        </p:nvGraphicFramePr>
        <p:xfrm>
          <a:off x="683568" y="1700808"/>
          <a:ext cx="7776865" cy="3396268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555373"/>
                <a:gridCol w="1555373"/>
                <a:gridCol w="1555373"/>
                <a:gridCol w="1555373"/>
                <a:gridCol w="1555373"/>
              </a:tblGrid>
              <a:tr h="792088">
                <a:tc gridSpan="5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05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en-NZ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NZ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NZ" sz="2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New</a:t>
                      </a:r>
                      <a:r>
                        <a:rPr lang="en-NZ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Zealand Emissions  </a:t>
                      </a:r>
                      <a:r>
                        <a:rPr lang="en-NZ" sz="2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(million tonnes, Mt) </a:t>
                      </a:r>
                      <a:endParaRPr lang="en-NZ" sz="18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520836"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NZ" dirty="0" smtClean="0"/>
                        <a:t>Actual</a:t>
                      </a:r>
                      <a:endParaRPr lang="en-N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NZ" dirty="0" smtClean="0"/>
                        <a:t>Projected   </a:t>
                      </a:r>
                      <a:endParaRPr lang="en-N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520836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1990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2010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2020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2050</a:t>
                      </a:r>
                      <a:endParaRPr lang="en-NZ" dirty="0"/>
                    </a:p>
                  </a:txBody>
                  <a:tcPr/>
                </a:tc>
              </a:tr>
              <a:tr h="520836">
                <a:tc>
                  <a:txBody>
                    <a:bodyPr/>
                    <a:lstStyle/>
                    <a:p>
                      <a:r>
                        <a:rPr lang="en-NZ" dirty="0" smtClean="0"/>
                        <a:t>Gross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61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76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77 / 79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/ 88</a:t>
                      </a:r>
                      <a:endParaRPr lang="en-NZ" dirty="0"/>
                    </a:p>
                  </a:txBody>
                  <a:tcPr/>
                </a:tc>
              </a:tr>
              <a:tr h="520836">
                <a:tc>
                  <a:txBody>
                    <a:bodyPr/>
                    <a:lstStyle/>
                    <a:p>
                      <a:r>
                        <a:rPr lang="en-NZ" dirty="0" smtClean="0"/>
                        <a:t>LULUCF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-</a:t>
                      </a:r>
                      <a:r>
                        <a:rPr lang="en-NZ" baseline="0" dirty="0" smtClean="0"/>
                        <a:t> </a:t>
                      </a:r>
                      <a:r>
                        <a:rPr lang="en-NZ" dirty="0" smtClean="0"/>
                        <a:t>19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- 20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+2 / - 16 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/</a:t>
                      </a:r>
                      <a:r>
                        <a:rPr lang="en-NZ" baseline="0" dirty="0" smtClean="0"/>
                        <a:t> -25</a:t>
                      </a:r>
                      <a:endParaRPr lang="en-NZ" dirty="0"/>
                    </a:p>
                  </a:txBody>
                  <a:tcPr/>
                </a:tc>
              </a:tr>
              <a:tr h="520836">
                <a:tc>
                  <a:txBody>
                    <a:bodyPr/>
                    <a:lstStyle/>
                    <a:p>
                      <a:r>
                        <a:rPr lang="en-NZ" dirty="0" smtClean="0"/>
                        <a:t>Net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42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56 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79 / 63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/</a:t>
                      </a:r>
                      <a:r>
                        <a:rPr lang="en-NZ" baseline="0" dirty="0" smtClean="0"/>
                        <a:t> 63</a:t>
                      </a:r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971600" y="5157192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i="1" dirty="0" smtClean="0">
                <a:solidFill>
                  <a:srgbClr val="22370F"/>
                </a:solidFill>
              </a:rPr>
              <a:t>NZ 5</a:t>
            </a:r>
            <a:r>
              <a:rPr lang="en-NZ" i="1" baseline="30000" dirty="0" smtClean="0">
                <a:solidFill>
                  <a:srgbClr val="22370F"/>
                </a:solidFill>
              </a:rPr>
              <a:t>th</a:t>
            </a:r>
            <a:r>
              <a:rPr lang="en-NZ" i="1" dirty="0" smtClean="0">
                <a:solidFill>
                  <a:srgbClr val="22370F"/>
                </a:solidFill>
              </a:rPr>
              <a:t> Comm., Table 5.1  (2009) /</a:t>
            </a:r>
          </a:p>
          <a:p>
            <a:r>
              <a:rPr lang="en-NZ" i="1" dirty="0" smtClean="0">
                <a:solidFill>
                  <a:srgbClr val="22370F"/>
                </a:solidFill>
              </a:rPr>
              <a:t>Review Panel Report (2011)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CAFC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3528" y="188640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600" dirty="0" smtClean="0">
                <a:solidFill>
                  <a:srgbClr val="22370F"/>
                </a:solidFill>
                <a:latin typeface="Bookman Old Style" pitchFamily="18" charset="0"/>
              </a:rPr>
              <a:t>Responsibility Target</a:t>
            </a:r>
            <a:endParaRPr lang="en-NZ" sz="3200" dirty="0">
              <a:solidFill>
                <a:srgbClr val="22370F"/>
              </a:solidFill>
              <a:latin typeface="Bookman Old Style" pitchFamily="18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23528" y="908720"/>
            <a:ext cx="8496944" cy="4968552"/>
          </a:xfrm>
          <a:prstGeom prst="roundRect">
            <a:avLst/>
          </a:prstGeom>
          <a:solidFill>
            <a:srgbClr val="E8F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rgbClr val="22370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093296"/>
            <a:ext cx="9144000" cy="432048"/>
          </a:xfrm>
          <a:prstGeom prst="rect">
            <a:avLst/>
          </a:prstGeom>
          <a:solidFill>
            <a:srgbClr val="395D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rgbClr val="22370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980728"/>
            <a:ext cx="7704856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300" dirty="0" smtClean="0">
                <a:solidFill>
                  <a:srgbClr val="22370F"/>
                </a:solidFill>
              </a:rPr>
              <a:t>NZ Voluntary Pledge:</a:t>
            </a:r>
          </a:p>
          <a:p>
            <a:r>
              <a:rPr lang="en-NZ" sz="2300" dirty="0" smtClean="0">
                <a:solidFill>
                  <a:srgbClr val="22370F"/>
                </a:solidFill>
              </a:rPr>
              <a:t/>
            </a:r>
            <a:br>
              <a:rPr lang="en-NZ" sz="2300" dirty="0" smtClean="0">
                <a:solidFill>
                  <a:srgbClr val="22370F"/>
                </a:solidFill>
              </a:rPr>
            </a:br>
            <a:r>
              <a:rPr lang="en-NZ" sz="2300" dirty="0" smtClean="0">
                <a:solidFill>
                  <a:srgbClr val="22370F"/>
                </a:solidFill>
              </a:rPr>
              <a:t>		</a:t>
            </a:r>
            <a:r>
              <a:rPr lang="en-NZ" sz="2300" u="sng" dirty="0" smtClean="0">
                <a:solidFill>
                  <a:srgbClr val="22370F"/>
                </a:solidFill>
              </a:rPr>
              <a:t>2020</a:t>
            </a:r>
            <a:r>
              <a:rPr lang="en-NZ" sz="2300" dirty="0" smtClean="0">
                <a:solidFill>
                  <a:srgbClr val="22370F"/>
                </a:solidFill>
              </a:rPr>
              <a:t>		</a:t>
            </a:r>
            <a:r>
              <a:rPr lang="en-NZ" sz="2300" u="sng" dirty="0" smtClean="0">
                <a:solidFill>
                  <a:srgbClr val="22370F"/>
                </a:solidFill>
              </a:rPr>
              <a:t>2050</a:t>
            </a:r>
          </a:p>
          <a:p>
            <a:r>
              <a:rPr lang="en-NZ" sz="2300" dirty="0" smtClean="0">
                <a:solidFill>
                  <a:srgbClr val="22370F"/>
                </a:solidFill>
              </a:rPr>
              <a:t>		52 Mt.		30 Mt.</a:t>
            </a:r>
            <a:br>
              <a:rPr lang="en-NZ" sz="2300" dirty="0" smtClean="0">
                <a:solidFill>
                  <a:srgbClr val="22370F"/>
                </a:solidFill>
              </a:rPr>
            </a:br>
            <a:r>
              <a:rPr lang="en-NZ" sz="2300" dirty="0" smtClean="0">
                <a:solidFill>
                  <a:srgbClr val="22370F"/>
                </a:solidFill>
              </a:rPr>
              <a:t>		15 %		50 %	 (below 1990 levels) </a:t>
            </a:r>
            <a:br>
              <a:rPr lang="en-NZ" sz="2300" dirty="0" smtClean="0">
                <a:solidFill>
                  <a:srgbClr val="22370F"/>
                </a:solidFill>
              </a:rPr>
            </a:br>
            <a:r>
              <a:rPr lang="en-NZ" sz="2300" dirty="0" smtClean="0">
                <a:solidFill>
                  <a:srgbClr val="22370F"/>
                </a:solidFill>
              </a:rPr>
              <a:t/>
            </a:r>
            <a:br>
              <a:rPr lang="en-NZ" sz="2300" dirty="0" smtClean="0">
                <a:solidFill>
                  <a:srgbClr val="22370F"/>
                </a:solidFill>
              </a:rPr>
            </a:br>
            <a:r>
              <a:rPr lang="en-NZ" sz="2300" dirty="0" smtClean="0">
                <a:solidFill>
                  <a:srgbClr val="22370F"/>
                </a:solidFill>
              </a:rPr>
              <a:t>From 77 to 52 (33%) in transition period 2012-20: </a:t>
            </a:r>
          </a:p>
          <a:p>
            <a:r>
              <a:rPr lang="en-NZ" sz="2300" dirty="0" smtClean="0">
                <a:solidFill>
                  <a:srgbClr val="22370F"/>
                </a:solidFill>
              </a:rPr>
              <a:t>  through (KP2?):	(a) 	emission cuts </a:t>
            </a:r>
          </a:p>
          <a:p>
            <a:r>
              <a:rPr lang="en-NZ" sz="2300" dirty="0" smtClean="0">
                <a:solidFill>
                  <a:srgbClr val="22370F"/>
                </a:solidFill>
              </a:rPr>
              <a:t>			(b)	net removals (LULUCF)</a:t>
            </a:r>
          </a:p>
          <a:p>
            <a:r>
              <a:rPr lang="en-NZ" sz="2300" dirty="0" smtClean="0">
                <a:solidFill>
                  <a:srgbClr val="22370F"/>
                </a:solidFill>
              </a:rPr>
              <a:t>			(c) 	international credits</a:t>
            </a:r>
          </a:p>
          <a:p>
            <a:r>
              <a:rPr lang="en-NZ" sz="2300" dirty="0" smtClean="0">
                <a:solidFill>
                  <a:srgbClr val="22370F"/>
                </a:solidFill>
              </a:rPr>
              <a:t>From 77 to 30 (61%) in ‘global legal agreement’ (LCA) 2012-50</a:t>
            </a:r>
          </a:p>
          <a:p>
            <a:endParaRPr lang="en-NZ" sz="2300" dirty="0" smtClean="0">
              <a:solidFill>
                <a:srgbClr val="22370F"/>
              </a:solidFill>
            </a:endParaRPr>
          </a:p>
          <a:p>
            <a:r>
              <a:rPr lang="en-NZ" sz="2300" dirty="0" smtClean="0">
                <a:solidFill>
                  <a:srgbClr val="22370F"/>
                </a:solidFill>
              </a:rPr>
              <a:t>NB:	NZ pledge = inadequate for ‘global emissions gap’</a:t>
            </a:r>
          </a:p>
          <a:p>
            <a:endParaRPr lang="en-NZ" sz="2300" dirty="0" smtClean="0">
              <a:solidFill>
                <a:srgbClr val="22370F"/>
              </a:solidFill>
            </a:endParaRPr>
          </a:p>
          <a:p>
            <a:endParaRPr lang="en-NZ" sz="2300" dirty="0">
              <a:solidFill>
                <a:srgbClr val="22370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944</TotalTime>
  <Words>2025</Words>
  <Application>Microsoft Office PowerPoint</Application>
  <PresentationFormat>On-screen Show (4:3)</PresentationFormat>
  <Paragraphs>341</Paragraphs>
  <Slides>20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Gabor</dc:creator>
  <cp:lastModifiedBy>Jenny</cp:lastModifiedBy>
  <cp:revision>112</cp:revision>
  <dcterms:created xsi:type="dcterms:W3CDTF">2012-09-18T22:49:35Z</dcterms:created>
  <dcterms:modified xsi:type="dcterms:W3CDTF">2012-09-18T22:53:09Z</dcterms:modified>
</cp:coreProperties>
</file>