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75" r:id="rId2"/>
  </p:sldMasterIdLst>
  <p:notesMasterIdLst>
    <p:notesMasterId r:id="rId15"/>
  </p:notesMasterIdLst>
  <p:sldIdLst>
    <p:sldId id="279" r:id="rId3"/>
    <p:sldId id="281" r:id="rId4"/>
    <p:sldId id="283" r:id="rId5"/>
    <p:sldId id="285" r:id="rId6"/>
    <p:sldId id="293" r:id="rId7"/>
    <p:sldId id="287" r:id="rId8"/>
    <p:sldId id="289" r:id="rId9"/>
    <p:sldId id="290" r:id="rId10"/>
    <p:sldId id="296" r:id="rId11"/>
    <p:sldId id="295" r:id="rId12"/>
    <p:sldId id="291" r:id="rId13"/>
    <p:sldId id="29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AC200-2BF4-4A9F-8BEE-BB2BBDD4C9A9}" type="datetimeFigureOut">
              <a:rPr lang="en-NZ" smtClean="0"/>
              <a:pPr/>
              <a:t>21/08/2012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5B6FB-DA93-4E48-A7C7-6905EE153C79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87252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NZ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pitchFamily="2" charset="2"/>
              <a:defRPr sz="2800" b="1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pitchFamily="2" charset="2"/>
              <a:defRPr sz="2800" b="1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pitchFamily="2" charset="2"/>
              <a:defRPr sz="2800" b="1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pitchFamily="2" charset="2"/>
              <a:defRPr sz="2800" b="1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DAE9BDDD-5B45-4AC6-A12D-E98B48DD340B}" type="slidenum">
              <a:rPr lang="en-NZ" sz="1200" b="0" smtClean="0">
                <a:solidFill>
                  <a:prstClr val="black"/>
                </a:solidFill>
              </a:rPr>
              <a:pPr/>
              <a:t>11</a:t>
            </a:fld>
            <a:endParaRPr lang="en-NZ" sz="1200" b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00063" y="2000250"/>
            <a:ext cx="4286250" cy="4000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5000625" y="2000250"/>
            <a:ext cx="3929063" cy="4071938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9550278"/>
      </p:ext>
    </p:extLst>
  </p:cSld>
  <p:clrMapOvr>
    <a:masterClrMapping/>
  </p:clrMapOvr>
  <p:transition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671D-F525-4FDF-AEE9-0C4DCE591F20}" type="datetimeFigureOut">
              <a:rPr lang="en-NZ" smtClean="0"/>
              <a:pPr/>
              <a:t>21/08/2012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C061-BDE6-4504-BF5A-08B51CD8388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633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671D-F525-4FDF-AEE9-0C4DCE591F20}" type="datetimeFigureOut">
              <a:rPr lang="en-NZ" smtClean="0"/>
              <a:pPr/>
              <a:t>21/08/2012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C061-BDE6-4504-BF5A-08B51CD8388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60106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671D-F525-4FDF-AEE9-0C4DCE591F20}" type="datetimeFigureOut">
              <a:rPr lang="en-NZ" smtClean="0"/>
              <a:pPr/>
              <a:t>21/08/2012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C061-BDE6-4504-BF5A-08B51CD8388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23485047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671D-F525-4FDF-AEE9-0C4DCE591F20}" type="datetimeFigureOut">
              <a:rPr lang="en-NZ" smtClean="0"/>
              <a:pPr/>
              <a:t>21/08/2012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C061-BDE6-4504-BF5A-08B51CD8388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06129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671D-F525-4FDF-AEE9-0C4DCE591F20}" type="datetimeFigureOut">
              <a:rPr lang="en-NZ" smtClean="0"/>
              <a:pPr/>
              <a:t>21/08/2012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C061-BDE6-4504-BF5A-08B51CD8388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07211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671D-F525-4FDF-AEE9-0C4DCE591F20}" type="datetimeFigureOut">
              <a:rPr lang="en-NZ" smtClean="0"/>
              <a:pPr/>
              <a:t>21/08/2012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C061-BDE6-4504-BF5A-08B51CD8388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46431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671D-F525-4FDF-AEE9-0C4DCE591F20}" type="datetimeFigureOut">
              <a:rPr lang="en-NZ" smtClean="0"/>
              <a:pPr/>
              <a:t>21/08/2012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C061-BDE6-4504-BF5A-08B51CD8388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124844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671D-F525-4FDF-AEE9-0C4DCE591F20}" type="datetimeFigureOut">
              <a:rPr lang="en-NZ" smtClean="0"/>
              <a:pPr/>
              <a:t>21/08/2012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C061-BDE6-4504-BF5A-08B51CD8388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854313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2910" y="714356"/>
            <a:ext cx="7786742" cy="625475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Grass 2 Crop</a:t>
            </a:r>
            <a:endParaRPr lang="en-NZ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2938" y="2286000"/>
            <a:ext cx="4143375" cy="1071563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800"/>
            </a:lvl1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Grass 2 Crop Workshop</a:t>
            </a:r>
          </a:p>
          <a:p>
            <a:pPr lvl="0"/>
            <a:endParaRPr lang="en-US" dirty="0" smtClean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42910" y="4643447"/>
            <a:ext cx="4143375" cy="642942"/>
          </a:xfrm>
          <a:prstGeom prst="rect">
            <a:avLst/>
          </a:prstGeom>
        </p:spPr>
        <p:txBody>
          <a:bodyPr/>
          <a:lstStyle>
            <a:lvl1pPr algn="ctr">
              <a:buNone/>
              <a:defRPr sz="2000" baseline="0"/>
            </a:lvl1pPr>
          </a:lstStyle>
          <a:p>
            <a:pPr lvl="0"/>
            <a:r>
              <a:rPr lang="en-US" dirty="0" smtClean="0"/>
              <a:t>19th August 2010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42910" y="3429000"/>
            <a:ext cx="4143375" cy="1071563"/>
          </a:xfrm>
          <a:prstGeom prst="rect">
            <a:avLst/>
          </a:prstGeom>
        </p:spPr>
        <p:txBody>
          <a:bodyPr/>
          <a:lstStyle>
            <a:lvl1pPr algn="ctr">
              <a:buNone/>
              <a:defRPr sz="2000"/>
            </a:lvl1pPr>
          </a:lstStyle>
          <a:p>
            <a:pPr lvl="0"/>
            <a:r>
              <a:rPr lang="en-US" dirty="0" smtClean="0"/>
              <a:t>Nick Poole</a:t>
            </a:r>
          </a:p>
        </p:txBody>
      </p:sp>
      <p:pic>
        <p:nvPicPr>
          <p:cNvPr id="7" name="Picture 6" descr="DSC02741.JPG"/>
          <p:cNvPicPr>
            <a:picLocks noChangeAspect="1"/>
          </p:cNvPicPr>
          <p:nvPr userDrawn="1"/>
        </p:nvPicPr>
        <p:blipFill>
          <a:blip r:embed="rId2" cstate="print"/>
          <a:srcRect l="14500"/>
          <a:stretch>
            <a:fillRect/>
          </a:stretch>
        </p:blipFill>
        <p:spPr>
          <a:xfrm>
            <a:off x="5072067" y="2285992"/>
            <a:ext cx="2224136" cy="1571636"/>
          </a:xfrm>
          <a:prstGeom prst="rect">
            <a:avLst/>
          </a:prstGeom>
        </p:spPr>
      </p:pic>
      <p:pic>
        <p:nvPicPr>
          <p:cNvPr id="8" name="Picture 7" descr="DSC02857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7017282" y="2285992"/>
            <a:ext cx="2126718" cy="1571636"/>
          </a:xfrm>
          <a:prstGeom prst="rect">
            <a:avLst/>
          </a:prstGeom>
        </p:spPr>
      </p:pic>
      <p:pic>
        <p:nvPicPr>
          <p:cNvPr id="12" name="Picture 11" descr="P1020683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072066" y="3857628"/>
            <a:ext cx="2717789" cy="1785950"/>
          </a:xfrm>
          <a:prstGeom prst="rect">
            <a:avLst/>
          </a:prstGeom>
        </p:spPr>
      </p:pic>
      <p:pic>
        <p:nvPicPr>
          <p:cNvPr id="13" name="Picture 12" descr="DSC02908.JPG"/>
          <p:cNvPicPr>
            <a:picLocks noChangeAspect="1"/>
          </p:cNvPicPr>
          <p:nvPr userDrawn="1"/>
        </p:nvPicPr>
        <p:blipFill>
          <a:blip r:embed="rId5" cstate="print"/>
          <a:srcRect l="14634"/>
          <a:stretch>
            <a:fillRect/>
          </a:stretch>
        </p:blipFill>
        <p:spPr>
          <a:xfrm>
            <a:off x="7000892" y="3857628"/>
            <a:ext cx="2500330" cy="1785927"/>
          </a:xfrm>
          <a:prstGeom prst="rect">
            <a:avLst/>
          </a:prstGeom>
        </p:spPr>
      </p:pic>
      <p:pic>
        <p:nvPicPr>
          <p:cNvPr id="14" name="Picture 13" descr="IMG_2018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303660" y="2214554"/>
            <a:ext cx="1659117" cy="1643074"/>
          </a:xfrm>
          <a:prstGeom prst="rect">
            <a:avLst/>
          </a:prstGeom>
        </p:spPr>
      </p:pic>
      <p:pic>
        <p:nvPicPr>
          <p:cNvPr id="15" name="Picture 14" descr="Erics Xi19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4286248" y="3744721"/>
            <a:ext cx="1643074" cy="189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706049"/>
      </p:ext>
    </p:extLst>
  </p:cSld>
  <p:clrMapOvr>
    <a:masterClrMapping/>
  </p:clrMapOvr>
  <p:transition>
    <p:blind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500063" y="1857375"/>
            <a:ext cx="8215312" cy="37861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41174315"/>
      </p:ext>
    </p:extLst>
  </p:cSld>
  <p:clrMapOvr>
    <a:masterClrMapping/>
  </p:clrMapOvr>
  <p:transition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571500" y="1857375"/>
            <a:ext cx="8215313" cy="39290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348566"/>
      </p:ext>
    </p:extLst>
  </p:cSld>
  <p:clrMapOvr>
    <a:masterClrMapping/>
  </p:clrMapOvr>
  <p:transition>
    <p:blinds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2910" y="714356"/>
            <a:ext cx="7786742" cy="625475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Grass 2 Crop</a:t>
            </a:r>
            <a:endParaRPr lang="en-NZ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2938" y="2286000"/>
            <a:ext cx="4143375" cy="1071563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800"/>
            </a:lvl1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 smtClean="0"/>
              <a:t>Grass 2 Crop Workshop</a:t>
            </a:r>
          </a:p>
          <a:p>
            <a:pPr lvl="0"/>
            <a:endParaRPr lang="en-US" dirty="0" smtClean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42910" y="4643447"/>
            <a:ext cx="4143375" cy="642942"/>
          </a:xfrm>
          <a:prstGeom prst="rect">
            <a:avLst/>
          </a:prstGeom>
        </p:spPr>
        <p:txBody>
          <a:bodyPr/>
          <a:lstStyle>
            <a:lvl1pPr algn="ctr">
              <a:buNone/>
              <a:defRPr sz="2000" baseline="0"/>
            </a:lvl1pPr>
          </a:lstStyle>
          <a:p>
            <a:pPr lvl="0"/>
            <a:r>
              <a:rPr lang="en-US" dirty="0" smtClean="0"/>
              <a:t>19th August 2010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42910" y="3429000"/>
            <a:ext cx="4143375" cy="1071563"/>
          </a:xfrm>
          <a:prstGeom prst="rect">
            <a:avLst/>
          </a:prstGeom>
        </p:spPr>
        <p:txBody>
          <a:bodyPr/>
          <a:lstStyle>
            <a:lvl1pPr algn="ctr">
              <a:buNone/>
              <a:defRPr sz="2000"/>
            </a:lvl1pPr>
          </a:lstStyle>
          <a:p>
            <a:pPr lvl="0"/>
            <a:r>
              <a:rPr lang="en-US" dirty="0" smtClean="0"/>
              <a:t>Nick Poole</a:t>
            </a:r>
          </a:p>
        </p:txBody>
      </p:sp>
      <p:pic>
        <p:nvPicPr>
          <p:cNvPr id="7" name="Picture 6" descr="DSC02741.JPG"/>
          <p:cNvPicPr>
            <a:picLocks noChangeAspect="1"/>
          </p:cNvPicPr>
          <p:nvPr userDrawn="1"/>
        </p:nvPicPr>
        <p:blipFill>
          <a:blip r:embed="rId2" cstate="print"/>
          <a:srcRect l="14500"/>
          <a:stretch>
            <a:fillRect/>
          </a:stretch>
        </p:blipFill>
        <p:spPr>
          <a:xfrm>
            <a:off x="5072067" y="2285992"/>
            <a:ext cx="2224136" cy="1571636"/>
          </a:xfrm>
          <a:prstGeom prst="rect">
            <a:avLst/>
          </a:prstGeom>
        </p:spPr>
      </p:pic>
      <p:pic>
        <p:nvPicPr>
          <p:cNvPr id="8" name="Picture 7" descr="DSC02857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7017282" y="2285992"/>
            <a:ext cx="2126718" cy="1571636"/>
          </a:xfrm>
          <a:prstGeom prst="rect">
            <a:avLst/>
          </a:prstGeom>
        </p:spPr>
      </p:pic>
      <p:pic>
        <p:nvPicPr>
          <p:cNvPr id="12" name="Picture 11" descr="P1020683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072066" y="3857628"/>
            <a:ext cx="2717789" cy="1785950"/>
          </a:xfrm>
          <a:prstGeom prst="rect">
            <a:avLst/>
          </a:prstGeom>
        </p:spPr>
      </p:pic>
      <p:pic>
        <p:nvPicPr>
          <p:cNvPr id="13" name="Picture 12" descr="DSC02908.JPG"/>
          <p:cNvPicPr>
            <a:picLocks noChangeAspect="1"/>
          </p:cNvPicPr>
          <p:nvPr userDrawn="1"/>
        </p:nvPicPr>
        <p:blipFill>
          <a:blip r:embed="rId5" cstate="print"/>
          <a:srcRect l="14634"/>
          <a:stretch>
            <a:fillRect/>
          </a:stretch>
        </p:blipFill>
        <p:spPr>
          <a:xfrm>
            <a:off x="7000892" y="3857628"/>
            <a:ext cx="2500330" cy="1785927"/>
          </a:xfrm>
          <a:prstGeom prst="rect">
            <a:avLst/>
          </a:prstGeom>
        </p:spPr>
      </p:pic>
      <p:pic>
        <p:nvPicPr>
          <p:cNvPr id="14" name="Picture 13" descr="IMG_2018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303660" y="2214554"/>
            <a:ext cx="1659117" cy="1643074"/>
          </a:xfrm>
          <a:prstGeom prst="rect">
            <a:avLst/>
          </a:prstGeom>
        </p:spPr>
      </p:pic>
      <p:pic>
        <p:nvPicPr>
          <p:cNvPr id="15" name="Picture 14" descr="Erics Xi19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4286248" y="3744721"/>
            <a:ext cx="1643074" cy="189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716199"/>
      </p:ext>
    </p:extLst>
  </p:cSld>
  <p:clrMapOvr>
    <a:masterClrMapping/>
  </p:clrMapOvr>
  <p:transition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60350"/>
            <a:ext cx="7772400" cy="10080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84313"/>
            <a:ext cx="7772400" cy="48974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35635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3000" b="1">
              <a:solidFill>
                <a:prstClr val="white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3000" b="1">
              <a:solidFill>
                <a:prstClr val="white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BBDF6CC-896E-4795-A6BE-3BAA8C226910}" type="slidenum">
              <a:rPr lang="en-GB" sz="3000" b="1">
                <a:solidFill>
                  <a:prstClr val="white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3000" b="1">
              <a:solidFill>
                <a:prstClr val="white"/>
              </a:solidFill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471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ollage flattened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7968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059" descr="Far_NEW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342E6C"/>
              </a:clrFrom>
              <a:clrTo>
                <a:srgbClr val="342E6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323" y="5995989"/>
            <a:ext cx="1639711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rot="10800000">
            <a:off x="1360311" y="6384925"/>
            <a:ext cx="6072012" cy="1588"/>
          </a:xfrm>
          <a:prstGeom prst="line">
            <a:avLst/>
          </a:prstGeom>
          <a:ln w="12700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10800000">
            <a:off x="7079767" y="-285750"/>
            <a:ext cx="2492990" cy="4643438"/>
          </a:xfrm>
          <a:prstGeom prst="rect">
            <a:avLst/>
          </a:prstGeom>
          <a:noFill/>
        </p:spPr>
        <p:txBody>
          <a:bodyPr vert="eaVer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5000" b="1" dirty="0">
                <a:solidFill>
                  <a:srgbClr val="3C9E4C">
                    <a:lumMod val="95000"/>
                  </a:srgbClr>
                </a:solidFill>
                <a:latin typeface="Bodoni MT Black" pitchFamily="18" charset="0"/>
                <a:cs typeface="Arial" pitchFamily="34" charset="0"/>
              </a:rPr>
              <a:t>FAR</a:t>
            </a:r>
          </a:p>
        </p:txBody>
      </p:sp>
    </p:spTree>
    <p:extLst>
      <p:ext uri="{BB962C8B-B14F-4D97-AF65-F5344CB8AC3E}">
        <p14:creationId xmlns:p14="http://schemas.microsoft.com/office/powerpoint/2010/main" val="133017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35635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3000" b="1">
              <a:solidFill>
                <a:prstClr val="white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3000" b="1">
              <a:solidFill>
                <a:prstClr val="white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0F53A2-BDB6-4640-AB9B-B24C8BDBBE8D}" type="slidenum">
              <a:rPr lang="en-GB" sz="3000" b="1">
                <a:solidFill>
                  <a:prstClr val="white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3000" b="1">
              <a:solidFill>
                <a:prstClr val="white"/>
              </a:solidFill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167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1500" y="244475"/>
            <a:ext cx="6165850" cy="6254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Rectangle 103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sz="3000" b="1">
              <a:solidFill>
                <a:prstClr val="white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Rectangle 103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sz="3000" b="1">
              <a:solidFill>
                <a:prstClr val="white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Rectangle 103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3CC113-BDDA-4EC8-871B-8AC661486451}" type="slidenum">
              <a:rPr lang="en-AU" sz="3000" b="1">
                <a:solidFill>
                  <a:prstClr val="white"/>
                </a:solidFill>
                <a:latin typeface="Arial Black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 sz="3000" b="1">
              <a:solidFill>
                <a:prstClr val="white"/>
              </a:solidFill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807428"/>
      </p:ext>
    </p:extLst>
  </p:cSld>
  <p:clrMapOvr>
    <a:masterClrMapping/>
  </p:clrMapOvr>
  <p:transition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671D-F525-4FDF-AEE9-0C4DCE591F20}" type="datetimeFigureOut">
              <a:rPr lang="en-NZ" smtClean="0"/>
              <a:pPr/>
              <a:t>21/08/2012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C061-BDE6-4504-BF5A-08B51CD8388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7948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B7C0DCD-5E8F-4310-943E-40823BB4D140}" type="datetimeFigureOut">
              <a:rPr lang="en-US" sz="3000" b="1" smtClean="0">
                <a:solidFill>
                  <a:prstClr val="white"/>
                </a:solidFill>
                <a:latin typeface="Arial Black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8/21/2012</a:t>
            </a:fld>
            <a:endParaRPr lang="en-US" sz="3000" b="1">
              <a:solidFill>
                <a:prstClr val="white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000" b="1">
              <a:solidFill>
                <a:prstClr val="white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C2F5A98-D264-4380-A297-8299F3CF1358}" type="slidenum">
              <a:rPr lang="en-US" sz="3000" b="1" smtClean="0">
                <a:solidFill>
                  <a:prstClr val="white"/>
                </a:solidFill>
                <a:latin typeface="Arial Black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3000" b="1">
              <a:solidFill>
                <a:prstClr val="white"/>
              </a:solidFill>
              <a:latin typeface="Arial Black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98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671D-F525-4FDF-AEE9-0C4DCE591F20}" type="datetimeFigureOut">
              <a:rPr lang="en-NZ" smtClean="0"/>
              <a:pPr/>
              <a:t>21/08/2012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5C061-BDE6-4504-BF5A-08B51CD8388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21946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>
            <a:off x="2071688" y="6429375"/>
            <a:ext cx="5286375" cy="365125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NZ" dirty="0" smtClean="0">
                <a:solidFill>
                  <a:prstClr val="white">
                    <a:lumMod val="75000"/>
                  </a:prstClr>
                </a:solidFill>
                <a:cs typeface="Arial" pitchFamily="34" charset="0"/>
              </a:rPr>
              <a:t>ADDING VALUE TO THE BUSINESS OF ARABLE FARMING</a:t>
            </a:r>
            <a:endParaRPr lang="en-NZ" dirty="0">
              <a:solidFill>
                <a:prstClr val="white">
                  <a:lumMod val="75000"/>
                </a:prstClr>
              </a:solidFill>
              <a:cs typeface="Arial" pitchFamily="34" charset="0"/>
            </a:endParaRPr>
          </a:p>
        </p:txBody>
      </p:sp>
      <p:pic>
        <p:nvPicPr>
          <p:cNvPr id="1027" name="Picture 1059" descr="Far_NEW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342E6C"/>
              </a:clrFrom>
              <a:clrTo>
                <a:srgbClr val="342E6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96163" y="5995988"/>
            <a:ext cx="1639887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 rot="10800000">
            <a:off x="1344613" y="6378575"/>
            <a:ext cx="6072187" cy="1588"/>
          </a:xfrm>
          <a:prstGeom prst="line">
            <a:avLst/>
          </a:prstGeom>
          <a:ln w="158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8786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2" r:id="rId4"/>
    <p:sldLayoutId id="2147483673" r:id="rId5"/>
    <p:sldLayoutId id="2147483687" r:id="rId6"/>
  </p:sldLayoutIdLst>
  <p:transition>
    <p:blinds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7671D-F525-4FDF-AEE9-0C4DCE591F20}" type="datetimeFigureOut">
              <a:rPr lang="en-NZ" smtClean="0"/>
              <a:pPr/>
              <a:t>21/08/2012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5C061-BDE6-4504-BF5A-08B51CD8388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3515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61" r:id="rId12"/>
    <p:sldLayoutId id="2147483662" r:id="rId13"/>
    <p:sldLayoutId id="2147483664" r:id="rId14"/>
  </p:sldLayoutIdLst>
  <p:transition>
    <p:blinds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ETS and the Arable industry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Stuart Wright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6889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Spring barley yields Year </a:t>
            </a:r>
            <a:r>
              <a:rPr lang="en-US" dirty="0">
                <a:solidFill>
                  <a:srgbClr val="FFFF00"/>
                </a:solidFill>
              </a:rPr>
              <a:t>1 - 3 </a:t>
            </a:r>
            <a:r>
              <a:rPr lang="en-US" dirty="0" smtClean="0">
                <a:solidFill>
                  <a:srgbClr val="FFFF00"/>
                </a:solidFill>
              </a:rPr>
              <a:t>(t/ha</a:t>
            </a:r>
            <a:r>
              <a:rPr lang="en-US" dirty="0">
                <a:solidFill>
                  <a:srgbClr val="FFFF00"/>
                </a:solidFill>
              </a:rPr>
              <a:t>) 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sz="2400" dirty="0"/>
              <a:t>Wanganui 2009 - 2011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1814886"/>
              </p:ext>
            </p:extLst>
          </p:nvPr>
        </p:nvGraphicFramePr>
        <p:xfrm>
          <a:off x="467544" y="1988840"/>
          <a:ext cx="8391875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8375"/>
                <a:gridCol w="1678375"/>
                <a:gridCol w="1678375"/>
                <a:gridCol w="1678375"/>
                <a:gridCol w="1678375"/>
              </a:tblGrid>
              <a:tr h="65909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Establishment Method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Year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Year 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Year 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Mean</a:t>
                      </a:r>
                      <a:endParaRPr lang="en-US" sz="2000" dirty="0"/>
                    </a:p>
                  </a:txBody>
                  <a:tcPr/>
                </a:tc>
              </a:tr>
              <a:tr h="429844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0000"/>
                          </a:solidFill>
                        </a:rPr>
                        <a:t>Plough</a:t>
                      </a:r>
                      <a:endParaRPr 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6.8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8.3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6.7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7.3</a:t>
                      </a:r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29844">
                <a:tc>
                  <a:txBody>
                    <a:bodyPr/>
                    <a:lstStyle/>
                    <a:p>
                      <a:endParaRPr 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29844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0000"/>
                          </a:solidFill>
                        </a:rPr>
                        <a:t>Top Work</a:t>
                      </a:r>
                      <a:endParaRPr 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7.2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7.9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6.9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7.3</a:t>
                      </a:r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29844">
                <a:tc>
                  <a:txBody>
                    <a:bodyPr/>
                    <a:lstStyle/>
                    <a:p>
                      <a:endParaRPr 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29844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0000"/>
                          </a:solidFill>
                        </a:rPr>
                        <a:t>Direct</a:t>
                      </a:r>
                      <a:endParaRPr 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7.1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7.9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7.0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7.3</a:t>
                      </a:r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29844">
                <a:tc>
                  <a:txBody>
                    <a:bodyPr/>
                    <a:lstStyle/>
                    <a:p>
                      <a:endParaRPr 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29844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0000"/>
                          </a:solidFill>
                        </a:rPr>
                        <a:t>Aerate + Direct</a:t>
                      </a:r>
                      <a:endParaRPr 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7.0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8.2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6.8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7.3</a:t>
                      </a:r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71472" y="5929330"/>
            <a:ext cx="7000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FFFF00"/>
                </a:solidFill>
                <a:cs typeface="Arial" charset="0"/>
              </a:rPr>
              <a:t>Yields based on plots receiving same of nitrogen as paddock </a:t>
            </a:r>
            <a:r>
              <a:rPr lang="en-US" sz="1400" dirty="0" err="1">
                <a:solidFill>
                  <a:srgbClr val="FFFF00"/>
                </a:solidFill>
                <a:cs typeface="Arial" charset="0"/>
              </a:rPr>
              <a:t>approx</a:t>
            </a:r>
            <a:r>
              <a:rPr lang="en-US" sz="1400" dirty="0">
                <a:solidFill>
                  <a:srgbClr val="FFFF00"/>
                </a:solidFill>
                <a:cs typeface="Arial" charset="0"/>
              </a:rPr>
              <a:t> 90 kg N/ha for the spring barley</a:t>
            </a:r>
          </a:p>
        </p:txBody>
      </p:sp>
    </p:spTree>
    <p:extLst>
      <p:ext uri="{BB962C8B-B14F-4D97-AF65-F5344CB8AC3E}">
        <p14:creationId xmlns:p14="http://schemas.microsoft.com/office/powerpoint/2010/main" val="359256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2501" y="1"/>
            <a:ext cx="7785100" cy="71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NZ" smtClean="0"/>
              <a:t>The Sirius Wheat Calculator software</a:t>
            </a:r>
            <a:endParaRPr lang="en-US" sz="3600" smtClean="0"/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88135"/>
            <a:ext cx="7063503" cy="5101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59478" y="3628762"/>
            <a:ext cx="25928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2012 Wheat Calculator will be available from Rob Craigie at FAR from late July.</a:t>
            </a:r>
          </a:p>
          <a:p>
            <a:r>
              <a:rPr lang="en-US" sz="1600" b="1" dirty="0">
                <a:solidFill>
                  <a:srgbClr val="000000"/>
                </a:solidFill>
              </a:rPr>
              <a:t>Email: </a:t>
            </a:r>
            <a:r>
              <a:rPr lang="en-US" sz="1600" b="1" dirty="0" smtClean="0">
                <a:solidFill>
                  <a:srgbClr val="000000"/>
                </a:solidFill>
              </a:rPr>
              <a:t>craigier@far.org.n</a:t>
            </a:r>
            <a:r>
              <a:rPr lang="en-US" b="1" dirty="0" smtClean="0">
                <a:solidFill>
                  <a:srgbClr val="000000"/>
                </a:solidFill>
              </a:rPr>
              <a:t>z</a:t>
            </a:r>
            <a:endParaRPr lang="en-NZ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98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Optimising</a:t>
            </a:r>
            <a:r>
              <a:rPr lang="en-US" dirty="0" smtClean="0"/>
              <a:t> ryegrass seed yields with less N input</a:t>
            </a:r>
            <a:endParaRPr lang="en-NZ" dirty="0"/>
          </a:p>
        </p:txBody>
      </p:sp>
      <p:sp>
        <p:nvSpPr>
          <p:cNvPr id="4" name="Rectangle 5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/>
          </a:p>
        </p:txBody>
      </p:sp>
      <p:grpSp>
        <p:nvGrpSpPr>
          <p:cNvPr id="3" name="Canvas 53"/>
          <p:cNvGrpSpPr>
            <a:grpSpLocks/>
          </p:cNvGrpSpPr>
          <p:nvPr/>
        </p:nvGrpSpPr>
        <p:grpSpPr bwMode="auto">
          <a:xfrm>
            <a:off x="4552839" y="3509012"/>
            <a:ext cx="4585033" cy="2474280"/>
            <a:chOff x="0" y="0"/>
            <a:chExt cx="46558" cy="25692"/>
          </a:xfrm>
        </p:grpSpPr>
        <p:sp>
          <p:nvSpPr>
            <p:cNvPr id="6" name="AutoShape 55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46558" cy="256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76" y="476"/>
              <a:ext cx="45605" cy="248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7524" y="6184"/>
              <a:ext cx="7" cy="1284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7143" y="19030"/>
              <a:ext cx="381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7143" y="15792"/>
              <a:ext cx="381" cy="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7143" y="12655"/>
              <a:ext cx="381" cy="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7143" y="9417"/>
              <a:ext cx="381" cy="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7143" y="6184"/>
              <a:ext cx="381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>
              <a:off x="7524" y="19030"/>
              <a:ext cx="36462" cy="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V="1">
              <a:off x="7524" y="19030"/>
              <a:ext cx="7" cy="3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V="1">
              <a:off x="12090" y="19030"/>
              <a:ext cx="6" cy="3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 flipV="1">
              <a:off x="16662" y="19030"/>
              <a:ext cx="6" cy="3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flipV="1">
              <a:off x="21234" y="19030"/>
              <a:ext cx="6" cy="3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flipV="1">
              <a:off x="25800" y="19030"/>
              <a:ext cx="6" cy="3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 flipV="1">
              <a:off x="30276" y="19030"/>
              <a:ext cx="7" cy="3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 flipV="1">
              <a:off x="34848" y="19030"/>
              <a:ext cx="7" cy="3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 flipV="1">
              <a:off x="39420" y="19030"/>
              <a:ext cx="7" cy="3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3" name="Line 20"/>
            <p:cNvSpPr>
              <a:spLocks noChangeShapeType="1"/>
            </p:cNvSpPr>
            <p:nvPr/>
          </p:nvSpPr>
          <p:spPr bwMode="auto">
            <a:xfrm flipV="1">
              <a:off x="43986" y="19030"/>
              <a:ext cx="6" cy="38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18186" y="8470"/>
              <a:ext cx="571" cy="572"/>
            </a:xfrm>
            <a:custGeom>
              <a:avLst/>
              <a:gdLst>
                <a:gd name="T0" fmla="*/ 28575 w 90"/>
                <a:gd name="T1" fmla="*/ 0 h 90"/>
                <a:gd name="T2" fmla="*/ 57150 w 90"/>
                <a:gd name="T3" fmla="*/ 28575 h 90"/>
                <a:gd name="T4" fmla="*/ 28575 w 90"/>
                <a:gd name="T5" fmla="*/ 57150 h 90"/>
                <a:gd name="T6" fmla="*/ 0 w 90"/>
                <a:gd name="T7" fmla="*/ 28575 h 90"/>
                <a:gd name="T8" fmla="*/ 28575 w 90"/>
                <a:gd name="T9" fmla="*/ 0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lnTo>
                    <a:pt x="90" y="45"/>
                  </a:lnTo>
                  <a:lnTo>
                    <a:pt x="45" y="90"/>
                  </a:lnTo>
                  <a:lnTo>
                    <a:pt x="0" y="4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80"/>
            </a:solidFill>
            <a:ln w="15">
              <a:solidFill>
                <a:srgbClr val="000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21996" y="7804"/>
              <a:ext cx="571" cy="571"/>
            </a:xfrm>
            <a:custGeom>
              <a:avLst/>
              <a:gdLst>
                <a:gd name="T0" fmla="*/ 28575 w 90"/>
                <a:gd name="T1" fmla="*/ 0 h 90"/>
                <a:gd name="T2" fmla="*/ 57150 w 90"/>
                <a:gd name="T3" fmla="*/ 28575 h 90"/>
                <a:gd name="T4" fmla="*/ 28575 w 90"/>
                <a:gd name="T5" fmla="*/ 57150 h 90"/>
                <a:gd name="T6" fmla="*/ 0 w 90"/>
                <a:gd name="T7" fmla="*/ 28575 h 90"/>
                <a:gd name="T8" fmla="*/ 28575 w 90"/>
                <a:gd name="T9" fmla="*/ 0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lnTo>
                    <a:pt x="90" y="45"/>
                  </a:lnTo>
                  <a:lnTo>
                    <a:pt x="45" y="90"/>
                  </a:lnTo>
                  <a:lnTo>
                    <a:pt x="0" y="4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80"/>
            </a:solidFill>
            <a:ln w="15">
              <a:solidFill>
                <a:srgbClr val="000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27895" y="8566"/>
              <a:ext cx="572" cy="565"/>
            </a:xfrm>
            <a:custGeom>
              <a:avLst/>
              <a:gdLst>
                <a:gd name="T0" fmla="*/ 28575 w 90"/>
                <a:gd name="T1" fmla="*/ 0 h 89"/>
                <a:gd name="T2" fmla="*/ 57150 w 90"/>
                <a:gd name="T3" fmla="*/ 28575 h 89"/>
                <a:gd name="T4" fmla="*/ 28575 w 90"/>
                <a:gd name="T5" fmla="*/ 56515 h 89"/>
                <a:gd name="T6" fmla="*/ 0 w 90"/>
                <a:gd name="T7" fmla="*/ 28575 h 89"/>
                <a:gd name="T8" fmla="*/ 28575 w 90"/>
                <a:gd name="T9" fmla="*/ 0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" h="89">
                  <a:moveTo>
                    <a:pt x="45" y="0"/>
                  </a:moveTo>
                  <a:lnTo>
                    <a:pt x="90" y="45"/>
                  </a:lnTo>
                  <a:lnTo>
                    <a:pt x="45" y="89"/>
                  </a:lnTo>
                  <a:lnTo>
                    <a:pt x="0" y="4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80"/>
            </a:solidFill>
            <a:ln w="15">
              <a:solidFill>
                <a:srgbClr val="000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30181" y="7708"/>
              <a:ext cx="572" cy="572"/>
            </a:xfrm>
            <a:custGeom>
              <a:avLst/>
              <a:gdLst>
                <a:gd name="T0" fmla="*/ 28575 w 90"/>
                <a:gd name="T1" fmla="*/ 0 h 90"/>
                <a:gd name="T2" fmla="*/ 57150 w 90"/>
                <a:gd name="T3" fmla="*/ 28575 h 90"/>
                <a:gd name="T4" fmla="*/ 28575 w 90"/>
                <a:gd name="T5" fmla="*/ 57150 h 90"/>
                <a:gd name="T6" fmla="*/ 0 w 90"/>
                <a:gd name="T7" fmla="*/ 28575 h 90"/>
                <a:gd name="T8" fmla="*/ 28575 w 90"/>
                <a:gd name="T9" fmla="*/ 0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lnTo>
                    <a:pt x="90" y="45"/>
                  </a:lnTo>
                  <a:lnTo>
                    <a:pt x="45" y="90"/>
                  </a:lnTo>
                  <a:lnTo>
                    <a:pt x="0" y="4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80"/>
            </a:solidFill>
            <a:ln w="15">
              <a:solidFill>
                <a:srgbClr val="000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39897" y="8566"/>
              <a:ext cx="565" cy="565"/>
            </a:xfrm>
            <a:custGeom>
              <a:avLst/>
              <a:gdLst>
                <a:gd name="T0" fmla="*/ 28575 w 89"/>
                <a:gd name="T1" fmla="*/ 0 h 89"/>
                <a:gd name="T2" fmla="*/ 56515 w 89"/>
                <a:gd name="T3" fmla="*/ 28575 h 89"/>
                <a:gd name="T4" fmla="*/ 28575 w 89"/>
                <a:gd name="T5" fmla="*/ 56515 h 89"/>
                <a:gd name="T6" fmla="*/ 0 w 89"/>
                <a:gd name="T7" fmla="*/ 28575 h 89"/>
                <a:gd name="T8" fmla="*/ 28575 w 89"/>
                <a:gd name="T9" fmla="*/ 0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9" h="89">
                  <a:moveTo>
                    <a:pt x="45" y="0"/>
                  </a:moveTo>
                  <a:lnTo>
                    <a:pt x="89" y="45"/>
                  </a:lnTo>
                  <a:lnTo>
                    <a:pt x="45" y="89"/>
                  </a:lnTo>
                  <a:lnTo>
                    <a:pt x="0" y="4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80"/>
            </a:solidFill>
            <a:ln w="15">
              <a:solidFill>
                <a:srgbClr val="000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23234" y="7613"/>
              <a:ext cx="572" cy="572"/>
            </a:xfrm>
            <a:custGeom>
              <a:avLst/>
              <a:gdLst>
                <a:gd name="T0" fmla="*/ 28575 w 90"/>
                <a:gd name="T1" fmla="*/ 0 h 90"/>
                <a:gd name="T2" fmla="*/ 57150 w 90"/>
                <a:gd name="T3" fmla="*/ 28575 h 90"/>
                <a:gd name="T4" fmla="*/ 28575 w 90"/>
                <a:gd name="T5" fmla="*/ 57150 h 90"/>
                <a:gd name="T6" fmla="*/ 0 w 90"/>
                <a:gd name="T7" fmla="*/ 28575 h 90"/>
                <a:gd name="T8" fmla="*/ 28575 w 90"/>
                <a:gd name="T9" fmla="*/ 0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lnTo>
                    <a:pt x="90" y="45"/>
                  </a:lnTo>
                  <a:lnTo>
                    <a:pt x="45" y="90"/>
                  </a:lnTo>
                  <a:lnTo>
                    <a:pt x="0" y="4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80"/>
            </a:solidFill>
            <a:ln w="15">
              <a:solidFill>
                <a:srgbClr val="000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28371" y="8566"/>
              <a:ext cx="572" cy="565"/>
            </a:xfrm>
            <a:custGeom>
              <a:avLst/>
              <a:gdLst>
                <a:gd name="T0" fmla="*/ 28575 w 90"/>
                <a:gd name="T1" fmla="*/ 0 h 89"/>
                <a:gd name="T2" fmla="*/ 57150 w 90"/>
                <a:gd name="T3" fmla="*/ 28575 h 89"/>
                <a:gd name="T4" fmla="*/ 28575 w 90"/>
                <a:gd name="T5" fmla="*/ 56515 h 89"/>
                <a:gd name="T6" fmla="*/ 0 w 90"/>
                <a:gd name="T7" fmla="*/ 28575 h 89"/>
                <a:gd name="T8" fmla="*/ 28575 w 90"/>
                <a:gd name="T9" fmla="*/ 0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" h="89">
                  <a:moveTo>
                    <a:pt x="45" y="0"/>
                  </a:moveTo>
                  <a:lnTo>
                    <a:pt x="90" y="45"/>
                  </a:lnTo>
                  <a:lnTo>
                    <a:pt x="45" y="89"/>
                  </a:lnTo>
                  <a:lnTo>
                    <a:pt x="0" y="4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80"/>
            </a:solidFill>
            <a:ln w="15">
              <a:solidFill>
                <a:srgbClr val="000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27609" y="8089"/>
              <a:ext cx="572" cy="572"/>
            </a:xfrm>
            <a:custGeom>
              <a:avLst/>
              <a:gdLst>
                <a:gd name="T0" fmla="*/ 28575 w 90"/>
                <a:gd name="T1" fmla="*/ 0 h 90"/>
                <a:gd name="T2" fmla="*/ 57150 w 90"/>
                <a:gd name="T3" fmla="*/ 28575 h 90"/>
                <a:gd name="T4" fmla="*/ 28575 w 90"/>
                <a:gd name="T5" fmla="*/ 57150 h 90"/>
                <a:gd name="T6" fmla="*/ 0 w 90"/>
                <a:gd name="T7" fmla="*/ 28575 h 90"/>
                <a:gd name="T8" fmla="*/ 28575 w 90"/>
                <a:gd name="T9" fmla="*/ 0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lnTo>
                    <a:pt x="90" y="45"/>
                  </a:lnTo>
                  <a:lnTo>
                    <a:pt x="45" y="90"/>
                  </a:lnTo>
                  <a:lnTo>
                    <a:pt x="0" y="4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80"/>
            </a:solidFill>
            <a:ln w="15">
              <a:solidFill>
                <a:srgbClr val="000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41128" y="8756"/>
              <a:ext cx="572" cy="565"/>
            </a:xfrm>
            <a:custGeom>
              <a:avLst/>
              <a:gdLst>
                <a:gd name="T0" fmla="*/ 28575 w 90"/>
                <a:gd name="T1" fmla="*/ 0 h 89"/>
                <a:gd name="T2" fmla="*/ 57150 w 90"/>
                <a:gd name="T3" fmla="*/ 28575 h 89"/>
                <a:gd name="T4" fmla="*/ 28575 w 90"/>
                <a:gd name="T5" fmla="*/ 56515 h 89"/>
                <a:gd name="T6" fmla="*/ 0 w 90"/>
                <a:gd name="T7" fmla="*/ 28575 h 89"/>
                <a:gd name="T8" fmla="*/ 28575 w 90"/>
                <a:gd name="T9" fmla="*/ 0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" h="89">
                  <a:moveTo>
                    <a:pt x="45" y="0"/>
                  </a:moveTo>
                  <a:lnTo>
                    <a:pt x="90" y="45"/>
                  </a:lnTo>
                  <a:lnTo>
                    <a:pt x="45" y="89"/>
                  </a:lnTo>
                  <a:lnTo>
                    <a:pt x="0" y="4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80"/>
            </a:solidFill>
            <a:ln w="15">
              <a:solidFill>
                <a:srgbClr val="000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31610" y="8566"/>
              <a:ext cx="571" cy="565"/>
            </a:xfrm>
            <a:custGeom>
              <a:avLst/>
              <a:gdLst>
                <a:gd name="T0" fmla="*/ 28575 w 90"/>
                <a:gd name="T1" fmla="*/ 0 h 89"/>
                <a:gd name="T2" fmla="*/ 57150 w 90"/>
                <a:gd name="T3" fmla="*/ 28575 h 89"/>
                <a:gd name="T4" fmla="*/ 28575 w 90"/>
                <a:gd name="T5" fmla="*/ 56515 h 89"/>
                <a:gd name="T6" fmla="*/ 0 w 90"/>
                <a:gd name="T7" fmla="*/ 28575 h 89"/>
                <a:gd name="T8" fmla="*/ 28575 w 90"/>
                <a:gd name="T9" fmla="*/ 0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" h="89">
                  <a:moveTo>
                    <a:pt x="45" y="0"/>
                  </a:moveTo>
                  <a:lnTo>
                    <a:pt x="90" y="45"/>
                  </a:lnTo>
                  <a:lnTo>
                    <a:pt x="45" y="89"/>
                  </a:lnTo>
                  <a:lnTo>
                    <a:pt x="0" y="4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80"/>
            </a:solidFill>
            <a:ln w="15">
              <a:solidFill>
                <a:srgbClr val="00008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5905" y="18268"/>
              <a:ext cx="711" cy="2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4572" y="15037"/>
              <a:ext cx="2000" cy="2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500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3905" y="11894"/>
              <a:ext cx="2667" cy="2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1000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3905" y="8661"/>
              <a:ext cx="2667" cy="2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1500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3905" y="5423"/>
              <a:ext cx="2667" cy="2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2000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7239" y="20078"/>
              <a:ext cx="711" cy="2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11424" y="20079"/>
              <a:ext cx="1333" cy="2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15710" y="20079"/>
              <a:ext cx="2000" cy="2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20282" y="20079"/>
              <a:ext cx="2000" cy="2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150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24847" y="20079"/>
              <a:ext cx="2001" cy="2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200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29324" y="20079"/>
              <a:ext cx="2000" cy="2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250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33896" y="20079"/>
              <a:ext cx="2000" cy="2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300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38468" y="20079"/>
              <a:ext cx="2000" cy="2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350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43034" y="20079"/>
              <a:ext cx="2000" cy="2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400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13138" y="22263"/>
              <a:ext cx="21622" cy="2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Total plant N [straw+seed+roots] (kg N/ha)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 rot="-5400000">
              <a:off x="-3032" y="10868"/>
              <a:ext cx="10680" cy="3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Seed yield (kg/ha)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Freeform 48"/>
            <p:cNvSpPr>
              <a:spLocks noEditPoints="1"/>
            </p:cNvSpPr>
            <p:nvPr/>
          </p:nvSpPr>
          <p:spPr bwMode="auto">
            <a:xfrm>
              <a:off x="9474" y="7232"/>
              <a:ext cx="12947" cy="857"/>
            </a:xfrm>
            <a:custGeom>
              <a:avLst/>
              <a:gdLst>
                <a:gd name="T0" fmla="*/ 0 w 2039"/>
                <a:gd name="T1" fmla="*/ 28575 h 135"/>
                <a:gd name="T2" fmla="*/ 1223645 w 2039"/>
                <a:gd name="T3" fmla="*/ 28575 h 135"/>
                <a:gd name="T4" fmla="*/ 1223645 w 2039"/>
                <a:gd name="T5" fmla="*/ 57150 h 135"/>
                <a:gd name="T6" fmla="*/ 0 w 2039"/>
                <a:gd name="T7" fmla="*/ 57150 h 135"/>
                <a:gd name="T8" fmla="*/ 0 w 2039"/>
                <a:gd name="T9" fmla="*/ 28575 h 135"/>
                <a:gd name="T10" fmla="*/ 1209040 w 2039"/>
                <a:gd name="T11" fmla="*/ 0 h 135"/>
                <a:gd name="T12" fmla="*/ 1294765 w 2039"/>
                <a:gd name="T13" fmla="*/ 42545 h 135"/>
                <a:gd name="T14" fmla="*/ 1209040 w 2039"/>
                <a:gd name="T15" fmla="*/ 85725 h 135"/>
                <a:gd name="T16" fmla="*/ 1209040 w 2039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39" h="135">
                  <a:moveTo>
                    <a:pt x="0" y="45"/>
                  </a:moveTo>
                  <a:lnTo>
                    <a:pt x="1927" y="45"/>
                  </a:lnTo>
                  <a:lnTo>
                    <a:pt x="1927" y="90"/>
                  </a:lnTo>
                  <a:lnTo>
                    <a:pt x="0" y="90"/>
                  </a:lnTo>
                  <a:lnTo>
                    <a:pt x="0" y="45"/>
                  </a:lnTo>
                  <a:close/>
                  <a:moveTo>
                    <a:pt x="1904" y="0"/>
                  </a:moveTo>
                  <a:lnTo>
                    <a:pt x="2039" y="67"/>
                  </a:lnTo>
                  <a:lnTo>
                    <a:pt x="1904" y="135"/>
                  </a:lnTo>
                  <a:lnTo>
                    <a:pt x="1904" y="0"/>
                  </a:lnTo>
                  <a:close/>
                </a:path>
              </a:pathLst>
            </a:custGeom>
            <a:solidFill>
              <a:srgbClr val="FF0000"/>
            </a:solidFill>
            <a:ln w="15">
              <a:solidFill>
                <a:srgbClr val="FF0000"/>
              </a:solidFill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51" name="Freeform 49"/>
            <p:cNvSpPr>
              <a:spLocks noEditPoints="1"/>
            </p:cNvSpPr>
            <p:nvPr/>
          </p:nvSpPr>
          <p:spPr bwMode="auto">
            <a:xfrm>
              <a:off x="21996" y="8610"/>
              <a:ext cx="857" cy="9328"/>
            </a:xfrm>
            <a:custGeom>
              <a:avLst/>
              <a:gdLst>
                <a:gd name="T0" fmla="*/ 57150 w 135"/>
                <a:gd name="T1" fmla="*/ 0 h 1469"/>
                <a:gd name="T2" fmla="*/ 57150 w 135"/>
                <a:gd name="T3" fmla="*/ 861060 h 1469"/>
                <a:gd name="T4" fmla="*/ 28575 w 135"/>
                <a:gd name="T5" fmla="*/ 861060 h 1469"/>
                <a:gd name="T6" fmla="*/ 28575 w 135"/>
                <a:gd name="T7" fmla="*/ 0 h 1469"/>
                <a:gd name="T8" fmla="*/ 57150 w 135"/>
                <a:gd name="T9" fmla="*/ 0 h 1469"/>
                <a:gd name="T10" fmla="*/ 85725 w 135"/>
                <a:gd name="T11" fmla="*/ 847090 h 1469"/>
                <a:gd name="T12" fmla="*/ 42545 w 135"/>
                <a:gd name="T13" fmla="*/ 932815 h 1469"/>
                <a:gd name="T14" fmla="*/ 0 w 135"/>
                <a:gd name="T15" fmla="*/ 847090 h 1469"/>
                <a:gd name="T16" fmla="*/ 85725 w 135"/>
                <a:gd name="T17" fmla="*/ 847090 h 14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5" h="1469">
                  <a:moveTo>
                    <a:pt x="90" y="0"/>
                  </a:moveTo>
                  <a:lnTo>
                    <a:pt x="90" y="1356"/>
                  </a:lnTo>
                  <a:lnTo>
                    <a:pt x="45" y="1356"/>
                  </a:lnTo>
                  <a:lnTo>
                    <a:pt x="45" y="0"/>
                  </a:lnTo>
                  <a:lnTo>
                    <a:pt x="90" y="0"/>
                  </a:lnTo>
                  <a:close/>
                  <a:moveTo>
                    <a:pt x="135" y="1334"/>
                  </a:moveTo>
                  <a:lnTo>
                    <a:pt x="67" y="1469"/>
                  </a:lnTo>
                  <a:lnTo>
                    <a:pt x="0" y="1334"/>
                  </a:lnTo>
                  <a:lnTo>
                    <a:pt x="135" y="1334"/>
                  </a:lnTo>
                  <a:close/>
                </a:path>
              </a:pathLst>
            </a:custGeom>
            <a:solidFill>
              <a:srgbClr val="FF0000"/>
            </a:solidFill>
            <a:ln w="15">
              <a:solidFill>
                <a:srgbClr val="FF0000"/>
              </a:solidFill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52" name="Freeform 50"/>
            <p:cNvSpPr>
              <a:spLocks noEditPoints="1"/>
            </p:cNvSpPr>
            <p:nvPr/>
          </p:nvSpPr>
          <p:spPr bwMode="auto">
            <a:xfrm>
              <a:off x="25514" y="5810"/>
              <a:ext cx="18764" cy="6845"/>
            </a:xfrm>
            <a:custGeom>
              <a:avLst/>
              <a:gdLst>
                <a:gd name="T0" fmla="*/ 1010520 w 3153"/>
                <a:gd name="T1" fmla="*/ 2379 h 1151"/>
                <a:gd name="T2" fmla="*/ 925417 w 3153"/>
                <a:gd name="T3" fmla="*/ 28547 h 1151"/>
                <a:gd name="T4" fmla="*/ 924227 w 3153"/>
                <a:gd name="T5" fmla="*/ 0 h 1151"/>
                <a:gd name="T6" fmla="*/ 665348 w 3153"/>
                <a:gd name="T7" fmla="*/ 42820 h 1151"/>
                <a:gd name="T8" fmla="*/ 662373 w 3153"/>
                <a:gd name="T9" fmla="*/ 14868 h 1151"/>
                <a:gd name="T10" fmla="*/ 529065 w 3153"/>
                <a:gd name="T11" fmla="*/ 63041 h 1151"/>
                <a:gd name="T12" fmla="*/ 418372 w 3153"/>
                <a:gd name="T13" fmla="*/ 86235 h 1151"/>
                <a:gd name="T14" fmla="*/ 495143 w 3153"/>
                <a:gd name="T15" fmla="*/ 39847 h 1151"/>
                <a:gd name="T16" fmla="*/ 336840 w 3153"/>
                <a:gd name="T17" fmla="*/ 108240 h 1151"/>
                <a:gd name="T18" fmla="*/ 230313 w 3153"/>
                <a:gd name="T19" fmla="*/ 146897 h 1151"/>
                <a:gd name="T20" fmla="*/ 280898 w 3153"/>
                <a:gd name="T21" fmla="*/ 96940 h 1151"/>
                <a:gd name="T22" fmla="*/ 155922 w 3153"/>
                <a:gd name="T23" fmla="*/ 184960 h 1151"/>
                <a:gd name="T24" fmla="*/ 68439 w 3153"/>
                <a:gd name="T25" fmla="*/ 252759 h 1151"/>
                <a:gd name="T26" fmla="*/ 118430 w 3153"/>
                <a:gd name="T27" fmla="*/ 173660 h 1151"/>
                <a:gd name="T28" fmla="*/ 32137 w 3153"/>
                <a:gd name="T29" fmla="*/ 318773 h 1151"/>
                <a:gd name="T30" fmla="*/ 33327 w 3153"/>
                <a:gd name="T31" fmla="*/ 373488 h 1151"/>
                <a:gd name="T32" fmla="*/ 45229 w 3153"/>
                <a:gd name="T33" fmla="*/ 399656 h 1151"/>
                <a:gd name="T34" fmla="*/ 22020 w 3153"/>
                <a:gd name="T35" fmla="*/ 416308 h 1151"/>
                <a:gd name="T36" fmla="*/ 5356 w 3153"/>
                <a:gd name="T37" fmla="*/ 377651 h 1151"/>
                <a:gd name="T38" fmla="*/ 4166 w 3153"/>
                <a:gd name="T39" fmla="*/ 314610 h 1151"/>
                <a:gd name="T40" fmla="*/ 134498 w 3153"/>
                <a:gd name="T41" fmla="*/ 487081 h 1151"/>
                <a:gd name="T42" fmla="*/ 197581 w 3153"/>
                <a:gd name="T43" fmla="*/ 553690 h 1151"/>
                <a:gd name="T44" fmla="*/ 97005 w 3153"/>
                <a:gd name="T45" fmla="*/ 494812 h 1151"/>
                <a:gd name="T46" fmla="*/ 290420 w 3153"/>
                <a:gd name="T47" fmla="*/ 560827 h 1151"/>
                <a:gd name="T48" fmla="*/ 388616 w 3153"/>
                <a:gd name="T49" fmla="*/ 620300 h 1151"/>
                <a:gd name="T50" fmla="*/ 277923 w 3153"/>
                <a:gd name="T51" fmla="*/ 586400 h 1151"/>
                <a:gd name="T52" fmla="*/ 500499 w 3153"/>
                <a:gd name="T53" fmla="*/ 616731 h 1151"/>
                <a:gd name="T54" fmla="*/ 586197 w 3153"/>
                <a:gd name="T55" fmla="*/ 660146 h 1151"/>
                <a:gd name="T56" fmla="*/ 472528 w 3153"/>
                <a:gd name="T57" fmla="*/ 639926 h 1151"/>
                <a:gd name="T58" fmla="*/ 753427 w 3153"/>
                <a:gd name="T59" fmla="*/ 650036 h 1151"/>
                <a:gd name="T60" fmla="*/ 750451 w 3153"/>
                <a:gd name="T61" fmla="*/ 677988 h 1151"/>
                <a:gd name="T62" fmla="*/ 873046 w 3153"/>
                <a:gd name="T63" fmla="*/ 654199 h 1151"/>
                <a:gd name="T64" fmla="*/ 987310 w 3153"/>
                <a:gd name="T65" fmla="*/ 683341 h 1151"/>
                <a:gd name="T66" fmla="*/ 873046 w 3153"/>
                <a:gd name="T67" fmla="*/ 654199 h 1151"/>
                <a:gd name="T68" fmla="*/ 1185486 w 3153"/>
                <a:gd name="T69" fmla="*/ 644089 h 1151"/>
                <a:gd name="T70" fmla="*/ 1073008 w 3153"/>
                <a:gd name="T71" fmla="*/ 680367 h 1151"/>
                <a:gd name="T72" fmla="*/ 1295584 w 3153"/>
                <a:gd name="T73" fmla="*/ 631005 h 1151"/>
                <a:gd name="T74" fmla="*/ 1387233 w 3153"/>
                <a:gd name="T75" fmla="*/ 643494 h 1151"/>
                <a:gd name="T76" fmla="*/ 1273565 w 3153"/>
                <a:gd name="T77" fmla="*/ 662525 h 1151"/>
                <a:gd name="T78" fmla="*/ 1522326 w 3153"/>
                <a:gd name="T79" fmla="*/ 581642 h 1151"/>
                <a:gd name="T80" fmla="*/ 1530063 w 3153"/>
                <a:gd name="T81" fmla="*/ 609594 h 1151"/>
                <a:gd name="T82" fmla="*/ 1651468 w 3153"/>
                <a:gd name="T83" fmla="*/ 535254 h 1151"/>
                <a:gd name="T84" fmla="*/ 1749069 w 3153"/>
                <a:gd name="T85" fmla="*/ 481728 h 1151"/>
                <a:gd name="T86" fmla="*/ 1710385 w 3153"/>
                <a:gd name="T87" fmla="*/ 538822 h 1151"/>
                <a:gd name="T88" fmla="*/ 1810366 w 3153"/>
                <a:gd name="T89" fmla="*/ 428798 h 1151"/>
                <a:gd name="T90" fmla="*/ 1843693 w 3153"/>
                <a:gd name="T91" fmla="*/ 369920 h 1151"/>
                <a:gd name="T92" fmla="*/ 1847859 w 3153"/>
                <a:gd name="T93" fmla="*/ 344347 h 1151"/>
                <a:gd name="T94" fmla="*/ 1875830 w 3153"/>
                <a:gd name="T95" fmla="*/ 340183 h 1151"/>
                <a:gd name="T96" fmla="*/ 1870474 w 3153"/>
                <a:gd name="T97" fmla="*/ 381220 h 1151"/>
                <a:gd name="T98" fmla="*/ 1833576 w 3153"/>
                <a:gd name="T99" fmla="*/ 445450 h 1151"/>
                <a:gd name="T100" fmla="*/ 1808581 w 3153"/>
                <a:gd name="T101" fmla="*/ 253353 h 1151"/>
                <a:gd name="T102" fmla="*/ 1741927 w 3153"/>
                <a:gd name="T103" fmla="*/ 197449 h 1151"/>
                <a:gd name="T104" fmla="*/ 1759186 w 3153"/>
                <a:gd name="T105" fmla="*/ 174255 h 1151"/>
                <a:gd name="T106" fmla="*/ 1831791 w 3153"/>
                <a:gd name="T107" fmla="*/ 236106 h 1151"/>
                <a:gd name="T108" fmla="*/ 1660395 w 3153"/>
                <a:gd name="T109" fmla="*/ 154034 h 1151"/>
                <a:gd name="T110" fmla="*/ 1555653 w 3153"/>
                <a:gd name="T111" fmla="*/ 113593 h 1151"/>
                <a:gd name="T112" fmla="*/ 1657419 w 3153"/>
                <a:gd name="T113" fmla="*/ 120729 h 1151"/>
                <a:gd name="T114" fmla="*/ 1474121 w 3153"/>
                <a:gd name="T115" fmla="*/ 90398 h 1151"/>
                <a:gd name="T116" fmla="*/ 1364024 w 3153"/>
                <a:gd name="T117" fmla="*/ 66015 h 1151"/>
                <a:gd name="T118" fmla="*/ 1458053 w 3153"/>
                <a:gd name="T119" fmla="*/ 56499 h 1151"/>
                <a:gd name="T120" fmla="*/ 1280111 w 3153"/>
                <a:gd name="T121" fmla="*/ 52336 h 1151"/>
                <a:gd name="T122" fmla="*/ 1169418 w 3153"/>
                <a:gd name="T123" fmla="*/ 10705 h 1151"/>
                <a:gd name="T124" fmla="*/ 1280111 w 3153"/>
                <a:gd name="T125" fmla="*/ 52336 h 11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153" h="1151">
                  <a:moveTo>
                    <a:pt x="1889" y="58"/>
                  </a:moveTo>
                  <a:lnTo>
                    <a:pt x="1697" y="52"/>
                  </a:lnTo>
                  <a:lnTo>
                    <a:pt x="1698" y="4"/>
                  </a:lnTo>
                  <a:lnTo>
                    <a:pt x="1890" y="10"/>
                  </a:lnTo>
                  <a:lnTo>
                    <a:pt x="1889" y="58"/>
                  </a:lnTo>
                  <a:close/>
                  <a:moveTo>
                    <a:pt x="1555" y="48"/>
                  </a:moveTo>
                  <a:lnTo>
                    <a:pt x="1363" y="55"/>
                  </a:lnTo>
                  <a:lnTo>
                    <a:pt x="1361" y="7"/>
                  </a:lnTo>
                  <a:lnTo>
                    <a:pt x="1553" y="0"/>
                  </a:lnTo>
                  <a:lnTo>
                    <a:pt x="1555" y="48"/>
                  </a:lnTo>
                  <a:close/>
                  <a:moveTo>
                    <a:pt x="1220" y="63"/>
                  </a:moveTo>
                  <a:lnTo>
                    <a:pt x="1118" y="72"/>
                  </a:lnTo>
                  <a:lnTo>
                    <a:pt x="1030" y="84"/>
                  </a:lnTo>
                  <a:lnTo>
                    <a:pt x="1024" y="36"/>
                  </a:lnTo>
                  <a:lnTo>
                    <a:pt x="1113" y="25"/>
                  </a:lnTo>
                  <a:lnTo>
                    <a:pt x="1216" y="15"/>
                  </a:lnTo>
                  <a:lnTo>
                    <a:pt x="1220" y="63"/>
                  </a:lnTo>
                  <a:close/>
                  <a:moveTo>
                    <a:pt x="889" y="106"/>
                  </a:moveTo>
                  <a:lnTo>
                    <a:pt x="840" y="114"/>
                  </a:lnTo>
                  <a:lnTo>
                    <a:pt x="714" y="142"/>
                  </a:lnTo>
                  <a:lnTo>
                    <a:pt x="703" y="145"/>
                  </a:lnTo>
                  <a:lnTo>
                    <a:pt x="691" y="98"/>
                  </a:lnTo>
                  <a:lnTo>
                    <a:pt x="703" y="95"/>
                  </a:lnTo>
                  <a:lnTo>
                    <a:pt x="832" y="67"/>
                  </a:lnTo>
                  <a:lnTo>
                    <a:pt x="881" y="59"/>
                  </a:lnTo>
                  <a:lnTo>
                    <a:pt x="889" y="106"/>
                  </a:lnTo>
                  <a:close/>
                  <a:moveTo>
                    <a:pt x="566" y="182"/>
                  </a:moveTo>
                  <a:lnTo>
                    <a:pt x="487" y="208"/>
                  </a:lnTo>
                  <a:lnTo>
                    <a:pt x="387" y="247"/>
                  </a:lnTo>
                  <a:lnTo>
                    <a:pt x="367" y="203"/>
                  </a:lnTo>
                  <a:lnTo>
                    <a:pt x="370" y="202"/>
                  </a:lnTo>
                  <a:lnTo>
                    <a:pt x="472" y="163"/>
                  </a:lnTo>
                  <a:lnTo>
                    <a:pt x="551" y="137"/>
                  </a:lnTo>
                  <a:lnTo>
                    <a:pt x="566" y="182"/>
                  </a:lnTo>
                  <a:close/>
                  <a:moveTo>
                    <a:pt x="262" y="311"/>
                  </a:moveTo>
                  <a:lnTo>
                    <a:pt x="223" y="333"/>
                  </a:lnTo>
                  <a:lnTo>
                    <a:pt x="161" y="381"/>
                  </a:lnTo>
                  <a:lnTo>
                    <a:pt x="115" y="425"/>
                  </a:lnTo>
                  <a:lnTo>
                    <a:pt x="82" y="390"/>
                  </a:lnTo>
                  <a:lnTo>
                    <a:pt x="132" y="342"/>
                  </a:lnTo>
                  <a:lnTo>
                    <a:pt x="199" y="292"/>
                  </a:lnTo>
                  <a:lnTo>
                    <a:pt x="238" y="270"/>
                  </a:lnTo>
                  <a:lnTo>
                    <a:pt x="262" y="311"/>
                  </a:lnTo>
                  <a:close/>
                  <a:moveTo>
                    <a:pt x="54" y="536"/>
                  </a:moveTo>
                  <a:lnTo>
                    <a:pt x="48" y="579"/>
                  </a:lnTo>
                  <a:lnTo>
                    <a:pt x="48" y="572"/>
                  </a:lnTo>
                  <a:lnTo>
                    <a:pt x="56" y="628"/>
                  </a:lnTo>
                  <a:lnTo>
                    <a:pt x="54" y="622"/>
                  </a:lnTo>
                  <a:lnTo>
                    <a:pt x="78" y="677"/>
                  </a:lnTo>
                  <a:lnTo>
                    <a:pt x="76" y="672"/>
                  </a:lnTo>
                  <a:lnTo>
                    <a:pt x="95" y="698"/>
                  </a:lnTo>
                  <a:lnTo>
                    <a:pt x="56" y="726"/>
                  </a:lnTo>
                  <a:lnTo>
                    <a:pt x="37" y="700"/>
                  </a:lnTo>
                  <a:cubicBezTo>
                    <a:pt x="36" y="699"/>
                    <a:pt x="35" y="698"/>
                    <a:pt x="34" y="696"/>
                  </a:cubicBezTo>
                  <a:lnTo>
                    <a:pt x="10" y="641"/>
                  </a:lnTo>
                  <a:cubicBezTo>
                    <a:pt x="10" y="639"/>
                    <a:pt x="9" y="637"/>
                    <a:pt x="9" y="635"/>
                  </a:cubicBezTo>
                  <a:lnTo>
                    <a:pt x="1" y="579"/>
                  </a:lnTo>
                  <a:cubicBezTo>
                    <a:pt x="0" y="577"/>
                    <a:pt x="0" y="574"/>
                    <a:pt x="1" y="572"/>
                  </a:cubicBezTo>
                  <a:lnTo>
                    <a:pt x="7" y="529"/>
                  </a:lnTo>
                  <a:lnTo>
                    <a:pt x="54" y="536"/>
                  </a:lnTo>
                  <a:close/>
                  <a:moveTo>
                    <a:pt x="191" y="794"/>
                  </a:moveTo>
                  <a:lnTo>
                    <a:pt x="226" y="819"/>
                  </a:lnTo>
                  <a:lnTo>
                    <a:pt x="302" y="864"/>
                  </a:lnTo>
                  <a:lnTo>
                    <a:pt x="353" y="888"/>
                  </a:lnTo>
                  <a:lnTo>
                    <a:pt x="332" y="931"/>
                  </a:lnTo>
                  <a:lnTo>
                    <a:pt x="277" y="905"/>
                  </a:lnTo>
                  <a:lnTo>
                    <a:pt x="197" y="858"/>
                  </a:lnTo>
                  <a:lnTo>
                    <a:pt x="163" y="832"/>
                  </a:lnTo>
                  <a:lnTo>
                    <a:pt x="191" y="794"/>
                  </a:lnTo>
                  <a:close/>
                  <a:moveTo>
                    <a:pt x="484" y="942"/>
                  </a:moveTo>
                  <a:lnTo>
                    <a:pt x="488" y="943"/>
                  </a:lnTo>
                  <a:lnTo>
                    <a:pt x="597" y="979"/>
                  </a:lnTo>
                  <a:lnTo>
                    <a:pt x="665" y="997"/>
                  </a:lnTo>
                  <a:lnTo>
                    <a:pt x="653" y="1043"/>
                  </a:lnTo>
                  <a:lnTo>
                    <a:pt x="582" y="1024"/>
                  </a:lnTo>
                  <a:lnTo>
                    <a:pt x="471" y="988"/>
                  </a:lnTo>
                  <a:lnTo>
                    <a:pt x="467" y="986"/>
                  </a:lnTo>
                  <a:lnTo>
                    <a:pt x="484" y="942"/>
                  </a:lnTo>
                  <a:close/>
                  <a:moveTo>
                    <a:pt x="804" y="1029"/>
                  </a:moveTo>
                  <a:lnTo>
                    <a:pt x="841" y="1037"/>
                  </a:lnTo>
                  <a:lnTo>
                    <a:pt x="977" y="1061"/>
                  </a:lnTo>
                  <a:lnTo>
                    <a:pt x="991" y="1063"/>
                  </a:lnTo>
                  <a:lnTo>
                    <a:pt x="985" y="1110"/>
                  </a:lnTo>
                  <a:lnTo>
                    <a:pt x="968" y="1108"/>
                  </a:lnTo>
                  <a:lnTo>
                    <a:pt x="832" y="1084"/>
                  </a:lnTo>
                  <a:lnTo>
                    <a:pt x="794" y="1076"/>
                  </a:lnTo>
                  <a:lnTo>
                    <a:pt x="804" y="1029"/>
                  </a:lnTo>
                  <a:close/>
                  <a:moveTo>
                    <a:pt x="1134" y="1080"/>
                  </a:moveTo>
                  <a:lnTo>
                    <a:pt x="1266" y="1093"/>
                  </a:lnTo>
                  <a:lnTo>
                    <a:pt x="1323" y="1095"/>
                  </a:lnTo>
                  <a:lnTo>
                    <a:pt x="1322" y="1143"/>
                  </a:lnTo>
                  <a:lnTo>
                    <a:pt x="1261" y="1140"/>
                  </a:lnTo>
                  <a:lnTo>
                    <a:pt x="1129" y="1128"/>
                  </a:lnTo>
                  <a:lnTo>
                    <a:pt x="1134" y="1080"/>
                  </a:lnTo>
                  <a:close/>
                  <a:moveTo>
                    <a:pt x="1467" y="1100"/>
                  </a:moveTo>
                  <a:lnTo>
                    <a:pt x="1577" y="1103"/>
                  </a:lnTo>
                  <a:lnTo>
                    <a:pt x="1658" y="1101"/>
                  </a:lnTo>
                  <a:lnTo>
                    <a:pt x="1659" y="1149"/>
                  </a:lnTo>
                  <a:lnTo>
                    <a:pt x="1576" y="1151"/>
                  </a:lnTo>
                  <a:lnTo>
                    <a:pt x="1466" y="1148"/>
                  </a:lnTo>
                  <a:lnTo>
                    <a:pt x="1467" y="1100"/>
                  </a:lnTo>
                  <a:close/>
                  <a:moveTo>
                    <a:pt x="1801" y="1096"/>
                  </a:moveTo>
                  <a:lnTo>
                    <a:pt x="1889" y="1092"/>
                  </a:lnTo>
                  <a:lnTo>
                    <a:pt x="1992" y="1083"/>
                  </a:lnTo>
                  <a:lnTo>
                    <a:pt x="1996" y="1131"/>
                  </a:lnTo>
                  <a:lnTo>
                    <a:pt x="1890" y="1140"/>
                  </a:lnTo>
                  <a:lnTo>
                    <a:pt x="1803" y="1144"/>
                  </a:lnTo>
                  <a:lnTo>
                    <a:pt x="1801" y="1096"/>
                  </a:lnTo>
                  <a:close/>
                  <a:moveTo>
                    <a:pt x="2134" y="1066"/>
                  </a:moveTo>
                  <a:lnTo>
                    <a:pt x="2177" y="1061"/>
                  </a:lnTo>
                  <a:lnTo>
                    <a:pt x="2312" y="1037"/>
                  </a:lnTo>
                  <a:lnTo>
                    <a:pt x="2321" y="1035"/>
                  </a:lnTo>
                  <a:lnTo>
                    <a:pt x="2331" y="1082"/>
                  </a:lnTo>
                  <a:lnTo>
                    <a:pt x="2321" y="1084"/>
                  </a:lnTo>
                  <a:lnTo>
                    <a:pt x="2183" y="1108"/>
                  </a:lnTo>
                  <a:lnTo>
                    <a:pt x="2140" y="1114"/>
                  </a:lnTo>
                  <a:lnTo>
                    <a:pt x="2134" y="1066"/>
                  </a:lnTo>
                  <a:close/>
                  <a:moveTo>
                    <a:pt x="2461" y="1004"/>
                  </a:moveTo>
                  <a:lnTo>
                    <a:pt x="2558" y="978"/>
                  </a:lnTo>
                  <a:lnTo>
                    <a:pt x="2643" y="950"/>
                  </a:lnTo>
                  <a:lnTo>
                    <a:pt x="2658" y="996"/>
                  </a:lnTo>
                  <a:lnTo>
                    <a:pt x="2571" y="1025"/>
                  </a:lnTo>
                  <a:lnTo>
                    <a:pt x="2473" y="1051"/>
                  </a:lnTo>
                  <a:lnTo>
                    <a:pt x="2461" y="1004"/>
                  </a:lnTo>
                  <a:close/>
                  <a:moveTo>
                    <a:pt x="2775" y="900"/>
                  </a:moveTo>
                  <a:lnTo>
                    <a:pt x="2853" y="863"/>
                  </a:lnTo>
                  <a:lnTo>
                    <a:pt x="2929" y="818"/>
                  </a:lnTo>
                  <a:lnTo>
                    <a:pt x="2939" y="810"/>
                  </a:lnTo>
                  <a:lnTo>
                    <a:pt x="2968" y="849"/>
                  </a:lnTo>
                  <a:lnTo>
                    <a:pt x="2954" y="859"/>
                  </a:lnTo>
                  <a:lnTo>
                    <a:pt x="2874" y="906"/>
                  </a:lnTo>
                  <a:lnTo>
                    <a:pt x="2795" y="943"/>
                  </a:lnTo>
                  <a:lnTo>
                    <a:pt x="2775" y="900"/>
                  </a:lnTo>
                  <a:close/>
                  <a:moveTo>
                    <a:pt x="3042" y="721"/>
                  </a:moveTo>
                  <a:lnTo>
                    <a:pt x="3078" y="672"/>
                  </a:lnTo>
                  <a:lnTo>
                    <a:pt x="3075" y="677"/>
                  </a:lnTo>
                  <a:lnTo>
                    <a:pt x="3098" y="622"/>
                  </a:lnTo>
                  <a:lnTo>
                    <a:pt x="3097" y="628"/>
                  </a:lnTo>
                  <a:lnTo>
                    <a:pt x="3105" y="572"/>
                  </a:lnTo>
                  <a:lnTo>
                    <a:pt x="3105" y="579"/>
                  </a:lnTo>
                  <a:lnTo>
                    <a:pt x="3103" y="564"/>
                  </a:lnTo>
                  <a:lnTo>
                    <a:pt x="3150" y="557"/>
                  </a:lnTo>
                  <a:lnTo>
                    <a:pt x="3152" y="572"/>
                  </a:lnTo>
                  <a:cubicBezTo>
                    <a:pt x="3153" y="574"/>
                    <a:pt x="3153" y="577"/>
                    <a:pt x="3152" y="579"/>
                  </a:cubicBezTo>
                  <a:lnTo>
                    <a:pt x="3144" y="635"/>
                  </a:lnTo>
                  <a:cubicBezTo>
                    <a:pt x="3144" y="637"/>
                    <a:pt x="3143" y="639"/>
                    <a:pt x="3143" y="641"/>
                  </a:cubicBezTo>
                  <a:lnTo>
                    <a:pt x="3120" y="696"/>
                  </a:lnTo>
                  <a:cubicBezTo>
                    <a:pt x="3119" y="697"/>
                    <a:pt x="3118" y="699"/>
                    <a:pt x="3117" y="701"/>
                  </a:cubicBezTo>
                  <a:lnTo>
                    <a:pt x="3081" y="749"/>
                  </a:lnTo>
                  <a:lnTo>
                    <a:pt x="3042" y="721"/>
                  </a:lnTo>
                  <a:close/>
                  <a:moveTo>
                    <a:pt x="3053" y="444"/>
                  </a:moveTo>
                  <a:lnTo>
                    <a:pt x="3039" y="426"/>
                  </a:lnTo>
                  <a:lnTo>
                    <a:pt x="3042" y="429"/>
                  </a:lnTo>
                  <a:lnTo>
                    <a:pt x="2990" y="379"/>
                  </a:lnTo>
                  <a:lnTo>
                    <a:pt x="2927" y="332"/>
                  </a:lnTo>
                  <a:lnTo>
                    <a:pt x="2916" y="325"/>
                  </a:lnTo>
                  <a:lnTo>
                    <a:pt x="2940" y="284"/>
                  </a:lnTo>
                  <a:lnTo>
                    <a:pt x="2956" y="293"/>
                  </a:lnTo>
                  <a:lnTo>
                    <a:pt x="3023" y="344"/>
                  </a:lnTo>
                  <a:lnTo>
                    <a:pt x="3075" y="394"/>
                  </a:lnTo>
                  <a:cubicBezTo>
                    <a:pt x="3076" y="395"/>
                    <a:pt x="3077" y="396"/>
                    <a:pt x="3078" y="397"/>
                  </a:cubicBezTo>
                  <a:lnTo>
                    <a:pt x="3091" y="416"/>
                  </a:lnTo>
                  <a:lnTo>
                    <a:pt x="3053" y="444"/>
                  </a:lnTo>
                  <a:close/>
                  <a:moveTo>
                    <a:pt x="2790" y="259"/>
                  </a:moveTo>
                  <a:lnTo>
                    <a:pt x="2764" y="246"/>
                  </a:lnTo>
                  <a:lnTo>
                    <a:pt x="2666" y="208"/>
                  </a:lnTo>
                  <a:lnTo>
                    <a:pt x="2614" y="191"/>
                  </a:lnTo>
                  <a:lnTo>
                    <a:pt x="2629" y="145"/>
                  </a:lnTo>
                  <a:lnTo>
                    <a:pt x="2683" y="163"/>
                  </a:lnTo>
                  <a:lnTo>
                    <a:pt x="2785" y="203"/>
                  </a:lnTo>
                  <a:lnTo>
                    <a:pt x="2811" y="216"/>
                  </a:lnTo>
                  <a:lnTo>
                    <a:pt x="2790" y="259"/>
                  </a:lnTo>
                  <a:close/>
                  <a:moveTo>
                    <a:pt x="2477" y="152"/>
                  </a:moveTo>
                  <a:lnTo>
                    <a:pt x="2438" y="142"/>
                  </a:lnTo>
                  <a:lnTo>
                    <a:pt x="2311" y="114"/>
                  </a:lnTo>
                  <a:lnTo>
                    <a:pt x="2292" y="111"/>
                  </a:lnTo>
                  <a:lnTo>
                    <a:pt x="2300" y="63"/>
                  </a:lnTo>
                  <a:lnTo>
                    <a:pt x="2322" y="67"/>
                  </a:lnTo>
                  <a:lnTo>
                    <a:pt x="2450" y="95"/>
                  </a:lnTo>
                  <a:lnTo>
                    <a:pt x="2489" y="105"/>
                  </a:lnTo>
                  <a:lnTo>
                    <a:pt x="2477" y="152"/>
                  </a:lnTo>
                  <a:close/>
                  <a:moveTo>
                    <a:pt x="2151" y="88"/>
                  </a:moveTo>
                  <a:lnTo>
                    <a:pt x="2035" y="72"/>
                  </a:lnTo>
                  <a:lnTo>
                    <a:pt x="1961" y="65"/>
                  </a:lnTo>
                  <a:lnTo>
                    <a:pt x="1965" y="18"/>
                  </a:lnTo>
                  <a:lnTo>
                    <a:pt x="2042" y="25"/>
                  </a:lnTo>
                  <a:lnTo>
                    <a:pt x="2157" y="40"/>
                  </a:lnTo>
                  <a:lnTo>
                    <a:pt x="2151" y="88"/>
                  </a:lnTo>
                  <a:close/>
                </a:path>
              </a:pathLst>
            </a:custGeom>
            <a:solidFill>
              <a:srgbClr val="FF00FF"/>
            </a:solidFill>
            <a:ln w="15">
              <a:solidFill>
                <a:srgbClr val="FF00FF"/>
              </a:solidFill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NZ"/>
            </a:p>
          </p:txBody>
        </p:sp>
        <p:sp>
          <p:nvSpPr>
            <p:cNvPr id="53" name="Rectangle 51"/>
            <p:cNvSpPr>
              <a:spLocks noChangeArrowheads="1"/>
            </p:cNvSpPr>
            <p:nvPr/>
          </p:nvSpPr>
          <p:spPr bwMode="auto">
            <a:xfrm>
              <a:off x="35325" y="13894"/>
              <a:ext cx="7334" cy="2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Luxury uptake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52"/>
            <p:cNvSpPr>
              <a:spLocks noChangeArrowheads="1"/>
            </p:cNvSpPr>
            <p:nvPr/>
          </p:nvSpPr>
          <p:spPr bwMode="auto">
            <a:xfrm>
              <a:off x="10852" y="4470"/>
              <a:ext cx="4953" cy="2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maximum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10566" y="6090"/>
              <a:ext cx="5239" cy="2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seed yield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54"/>
            <p:cNvSpPr>
              <a:spLocks noChangeArrowheads="1"/>
            </p:cNvSpPr>
            <p:nvPr/>
          </p:nvSpPr>
          <p:spPr bwMode="auto">
            <a:xfrm>
              <a:off x="12757" y="14751"/>
              <a:ext cx="8668" cy="2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minimum plant N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55"/>
            <p:cNvSpPr>
              <a:spLocks noChangeArrowheads="1"/>
            </p:cNvSpPr>
            <p:nvPr/>
          </p:nvSpPr>
          <p:spPr bwMode="auto">
            <a:xfrm>
              <a:off x="13900" y="16364"/>
              <a:ext cx="6668" cy="2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for max yield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126" name="Picture 7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5" y="1690180"/>
            <a:ext cx="4536144" cy="272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007024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304" y="332656"/>
            <a:ext cx="8822184" cy="64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689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541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207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a3.cdn.3news.co.nz/3news/AM/0-Articles/217598/auckland-traffic-600.jpg?width=46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895526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08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/>
            </a:r>
            <a:br>
              <a:rPr lang="en-NZ" dirty="0"/>
            </a:br>
            <a:r>
              <a:rPr lang="en-NZ" dirty="0"/>
              <a:t> </a:t>
            </a:r>
            <a:r>
              <a:rPr lang="en-NZ" b="1" dirty="0"/>
              <a:t>New Zealand’s Greenhouse Gas Inventory 1990–2010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fontScale="77500" lnSpcReduction="20000"/>
          </a:bodyPr>
          <a:lstStyle/>
          <a:p>
            <a:r>
              <a:rPr lang="en-NZ" b="1" dirty="0"/>
              <a:t>Agriculture (chapter 6) </a:t>
            </a:r>
          </a:p>
          <a:p>
            <a:r>
              <a:rPr lang="en-NZ" i="1" dirty="0"/>
              <a:t>2010 </a:t>
            </a:r>
          </a:p>
          <a:p>
            <a:r>
              <a:rPr lang="en-NZ" dirty="0"/>
              <a:t>The agriculture sector was the largest source of emissions in 2010, contributing 33,748.4 </a:t>
            </a:r>
            <a:r>
              <a:rPr lang="en-NZ" dirty="0" err="1"/>
              <a:t>Gg</a:t>
            </a:r>
            <a:r>
              <a:rPr lang="en-NZ" dirty="0"/>
              <a:t> CO2-e (47.1 per cent) of total emissions. New Zealand has a unique emissions profile amongst developed countries. In most other developed countries, agricultural emissions are typically less than 10 per cent of total emissions. </a:t>
            </a:r>
          </a:p>
          <a:p>
            <a:r>
              <a:rPr lang="en-NZ" dirty="0"/>
              <a:t>The largest sources of emissions from the agriculture sector in 2010 were enteric fermentation from dairy cattle and sheep, and nitrous oxide emissions from agricultural soils.</a:t>
            </a:r>
          </a:p>
        </p:txBody>
      </p:sp>
    </p:spTree>
    <p:extLst>
      <p:ext uri="{BB962C8B-B14F-4D97-AF65-F5344CB8AC3E}">
        <p14:creationId xmlns:p14="http://schemas.microsoft.com/office/powerpoint/2010/main" val="347017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57036"/>
            <a:ext cx="7018360" cy="624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055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hart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79362"/>
            <a:ext cx="6408712" cy="444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67544" y="116632"/>
            <a:ext cx="8229600" cy="1296144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/>
              <a:t>Yield trends in wheat </a:t>
            </a:r>
          </a:p>
          <a:p>
            <a:r>
              <a:rPr lang="en-US" dirty="0" smtClean="0"/>
              <a:t>UK and New Zealand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9002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Cultivation practice following grass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060848"/>
            <a:ext cx="6624736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Can we lower our crop establishment emissions  without reducing our crop yields and margins?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2804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Custom 1">
      <a:dk1>
        <a:srgbClr val="3C9E4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255</Words>
  <Application>Microsoft Office PowerPoint</Application>
  <PresentationFormat>On-screen Show (4:3)</PresentationFormat>
  <Paragraphs>64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Presentation1</vt:lpstr>
      <vt:lpstr>Office Theme</vt:lpstr>
      <vt:lpstr>ETS and the Arable industry</vt:lpstr>
      <vt:lpstr>PowerPoint Presentation</vt:lpstr>
      <vt:lpstr>PowerPoint Presentation</vt:lpstr>
      <vt:lpstr>PowerPoint Presentation</vt:lpstr>
      <vt:lpstr>PowerPoint Presentation</vt:lpstr>
      <vt:lpstr>  New Zealand’s Greenhouse Gas Inventory 1990–2010</vt:lpstr>
      <vt:lpstr>PowerPoint Presentation</vt:lpstr>
      <vt:lpstr>PowerPoint Presentation</vt:lpstr>
      <vt:lpstr>Cultivation practice following grass </vt:lpstr>
      <vt:lpstr>Spring barley yields Year 1 - 3 (t/ha)  Wanganui 2009 - 2011 </vt:lpstr>
      <vt:lpstr>The Sirius Wheat Calculator software</vt:lpstr>
      <vt:lpstr>Optimising ryegrass seed yields with less N input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Heslop</dc:creator>
  <cp:lastModifiedBy>Alistair Black</cp:lastModifiedBy>
  <cp:revision>7</cp:revision>
  <cp:lastPrinted>2012-08-20T21:16:36Z</cp:lastPrinted>
  <dcterms:created xsi:type="dcterms:W3CDTF">2012-08-16T00:57:59Z</dcterms:created>
  <dcterms:modified xsi:type="dcterms:W3CDTF">2012-08-21T00:39:16Z</dcterms:modified>
</cp:coreProperties>
</file>