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29"/>
  </p:notesMasterIdLst>
  <p:handoutMasterIdLst>
    <p:handoutMasterId r:id="rId30"/>
  </p:handoutMasterIdLst>
  <p:sldIdLst>
    <p:sldId id="256" r:id="rId2"/>
    <p:sldId id="370" r:id="rId3"/>
    <p:sldId id="380" r:id="rId4"/>
    <p:sldId id="381" r:id="rId5"/>
    <p:sldId id="382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96" r:id="rId15"/>
    <p:sldId id="397" r:id="rId16"/>
    <p:sldId id="383" r:id="rId17"/>
    <p:sldId id="384" r:id="rId18"/>
    <p:sldId id="385" r:id="rId19"/>
    <p:sldId id="386" r:id="rId20"/>
    <p:sldId id="399" r:id="rId21"/>
    <p:sldId id="400" r:id="rId22"/>
    <p:sldId id="387" r:id="rId23"/>
    <p:sldId id="371" r:id="rId24"/>
    <p:sldId id="377" r:id="rId25"/>
    <p:sldId id="378" r:id="rId26"/>
    <p:sldId id="379" r:id="rId27"/>
    <p:sldId id="398" r:id="rId28"/>
  </p:sldIdLst>
  <p:sldSz cx="9906000" cy="6858000" type="A4"/>
  <p:notesSz cx="6858000" cy="92964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03008A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089"/>
    <a:srgbClr val="400080"/>
    <a:srgbClr val="DDDDDD"/>
    <a:srgbClr val="03008A"/>
    <a:srgbClr val="DEFACE"/>
    <a:srgbClr val="04027C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39" autoAdjust="0"/>
    <p:restoredTop sz="77277" autoAdjust="0"/>
  </p:normalViewPr>
  <p:slideViewPr>
    <p:cSldViewPr>
      <p:cViewPr varScale="1">
        <p:scale>
          <a:sx n="55" d="100"/>
          <a:sy n="55" d="100"/>
        </p:scale>
        <p:origin x="-1302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zi.kerr\AppData\Local\Microsoft\Windows\Temporary%20Internet%20Files\Content.Outlook\A2WEKOXF\For%20Suzi%20Present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zi.kerr\AppData\Local\Microsoft\Windows\Temporary%20Internet%20Files\Content.Outlook\A2WEKOXF\For%20Suzi%20Present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zi.kerr\AppData\Local\Microsoft\Windows\Temporary%20Internet%20Files\Content.Outlook\A2WEKOXF\For%20Suzi%20Present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zi.kerr\AppData\Local\Microsoft\Windows\Temporary%20Internet%20Files\Content.Outlook\A2WEKOXF\For%20Suzi%20Present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'GHG emission'!$K$9</c:f>
              <c:strCache>
                <c:ptCount val="1"/>
                <c:pt idx="0">
                  <c:v>Observed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'GHG emission'!$J$10:$J$40</c:f>
              <c:numCache>
                <c:formatCode>General</c:formatCode>
                <c:ptCount val="3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  <c:pt idx="12">
                  <c:v>130</c:v>
                </c:pt>
                <c:pt idx="13">
                  <c:v>140</c:v>
                </c:pt>
                <c:pt idx="14">
                  <c:v>150</c:v>
                </c:pt>
                <c:pt idx="15">
                  <c:v>160</c:v>
                </c:pt>
                <c:pt idx="16">
                  <c:v>170</c:v>
                </c:pt>
                <c:pt idx="17">
                  <c:v>180</c:v>
                </c:pt>
                <c:pt idx="18">
                  <c:v>190</c:v>
                </c:pt>
                <c:pt idx="19">
                  <c:v>200</c:v>
                </c:pt>
                <c:pt idx="20">
                  <c:v>210</c:v>
                </c:pt>
                <c:pt idx="21">
                  <c:v>220</c:v>
                </c:pt>
                <c:pt idx="22">
                  <c:v>230</c:v>
                </c:pt>
                <c:pt idx="23">
                  <c:v>240</c:v>
                </c:pt>
                <c:pt idx="24">
                  <c:v>250</c:v>
                </c:pt>
                <c:pt idx="25">
                  <c:v>260</c:v>
                </c:pt>
                <c:pt idx="26">
                  <c:v>270</c:v>
                </c:pt>
                <c:pt idx="27">
                  <c:v>280</c:v>
                </c:pt>
                <c:pt idx="28">
                  <c:v>290</c:v>
                </c:pt>
                <c:pt idx="29">
                  <c:v>300</c:v>
                </c:pt>
                <c:pt idx="30">
                  <c:v>310</c:v>
                </c:pt>
              </c:numCache>
            </c:numRef>
          </c:xVal>
          <c:yVal>
            <c:numRef>
              <c:f>'GHG emission'!$K$10:$K$40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14</c:v>
                </c:pt>
                <c:pt idx="5">
                  <c:v>65</c:v>
                </c:pt>
                <c:pt idx="6">
                  <c:v>94</c:v>
                </c:pt>
                <c:pt idx="7">
                  <c:v>70</c:v>
                </c:pt>
                <c:pt idx="8">
                  <c:v>46</c:v>
                </c:pt>
                <c:pt idx="9">
                  <c:v>51</c:v>
                </c:pt>
                <c:pt idx="10">
                  <c:v>47</c:v>
                </c:pt>
                <c:pt idx="11">
                  <c:v>33</c:v>
                </c:pt>
                <c:pt idx="12">
                  <c:v>12</c:v>
                </c:pt>
                <c:pt idx="13">
                  <c:v>7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yVal>
        </c:ser>
        <c:axId val="48006272"/>
        <c:axId val="48008192"/>
      </c:scatterChart>
      <c:valAx>
        <c:axId val="48006272"/>
        <c:scaling>
          <c:orientation val="minMax"/>
          <c:max val="160"/>
          <c:min val="0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GHG production efficiency (kg MS / T co2-eq)</a:t>
                </a:r>
              </a:p>
            </c:rich>
          </c:tx>
          <c:layout/>
        </c:title>
        <c:numFmt formatCode="General" sourceLinked="1"/>
        <c:tickLblPos val="nextTo"/>
        <c:crossAx val="48008192"/>
        <c:crosses val="autoZero"/>
        <c:crossBetween val="midCat"/>
      </c:valAx>
      <c:valAx>
        <c:axId val="480081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Number of farms</a:t>
                </a:r>
              </a:p>
            </c:rich>
          </c:tx>
          <c:layout/>
        </c:title>
        <c:numFmt formatCode="General" sourceLinked="1"/>
        <c:tickLblPos val="nextTo"/>
        <c:crossAx val="48006272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NZ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'GHG emission'!$T$7</c:f>
              <c:strCache>
                <c:ptCount val="1"/>
                <c:pt idx="0">
                  <c:v>Fitted( residuals)</c:v>
                </c:pt>
              </c:strCache>
            </c:strRef>
          </c:tx>
          <c:spPr>
            <a:ln w="508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'GHG emission'!$S$8:$S$30</c:f>
              <c:numCache>
                <c:formatCode>General</c:formatCode>
                <c:ptCount val="23"/>
                <c:pt idx="0">
                  <c:v>-50</c:v>
                </c:pt>
                <c:pt idx="1">
                  <c:v>-45</c:v>
                </c:pt>
                <c:pt idx="2">
                  <c:v>-40</c:v>
                </c:pt>
                <c:pt idx="3">
                  <c:v>-35</c:v>
                </c:pt>
                <c:pt idx="4">
                  <c:v>-30</c:v>
                </c:pt>
                <c:pt idx="5">
                  <c:v>-25</c:v>
                </c:pt>
                <c:pt idx="6">
                  <c:v>-20</c:v>
                </c:pt>
                <c:pt idx="7">
                  <c:v>-15</c:v>
                </c:pt>
                <c:pt idx="8">
                  <c:v>-10</c:v>
                </c:pt>
                <c:pt idx="9">
                  <c:v>-5</c:v>
                </c:pt>
                <c:pt idx="10">
                  <c:v>0</c:v>
                </c:pt>
                <c:pt idx="11">
                  <c:v>5</c:v>
                </c:pt>
                <c:pt idx="12">
                  <c:v>10.000000000000101</c:v>
                </c:pt>
                <c:pt idx="13">
                  <c:v>15.000000000000099</c:v>
                </c:pt>
                <c:pt idx="14">
                  <c:v>20.000000000000099</c:v>
                </c:pt>
                <c:pt idx="15">
                  <c:v>25.000000000000099</c:v>
                </c:pt>
                <c:pt idx="16">
                  <c:v>30.000000000000099</c:v>
                </c:pt>
                <c:pt idx="17">
                  <c:v>35.000000000000099</c:v>
                </c:pt>
                <c:pt idx="18">
                  <c:v>40.000000000000099</c:v>
                </c:pt>
                <c:pt idx="19">
                  <c:v>45.000000000000099</c:v>
                </c:pt>
                <c:pt idx="20">
                  <c:v>50</c:v>
                </c:pt>
                <c:pt idx="21">
                  <c:v>55</c:v>
                </c:pt>
                <c:pt idx="22">
                  <c:v>60</c:v>
                </c:pt>
              </c:numCache>
            </c:numRef>
          </c:xVal>
          <c:yVal>
            <c:numRef>
              <c:f>'GHG emission'!$T$8:$T$30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7</c:v>
                </c:pt>
                <c:pt idx="7">
                  <c:v>16</c:v>
                </c:pt>
                <c:pt idx="8">
                  <c:v>37</c:v>
                </c:pt>
                <c:pt idx="9">
                  <c:v>64</c:v>
                </c:pt>
                <c:pt idx="10">
                  <c:v>91</c:v>
                </c:pt>
                <c:pt idx="11">
                  <c:v>91</c:v>
                </c:pt>
                <c:pt idx="12">
                  <c:v>52</c:v>
                </c:pt>
                <c:pt idx="13">
                  <c:v>36</c:v>
                </c:pt>
                <c:pt idx="14">
                  <c:v>16</c:v>
                </c:pt>
                <c:pt idx="15">
                  <c:v>11</c:v>
                </c:pt>
                <c:pt idx="16">
                  <c:v>9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</c:ser>
        <c:axId val="43814272"/>
        <c:axId val="43816448"/>
      </c:scatterChart>
      <c:valAx>
        <c:axId val="43814272"/>
        <c:scaling>
          <c:orientation val="minMax"/>
          <c:max val="60"/>
          <c:min val="-60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GHG efficiency managed by farmers (residuals)  (kg MS / T co2-eq)</a:t>
                </a:r>
              </a:p>
            </c:rich>
          </c:tx>
          <c:layout/>
        </c:title>
        <c:numFmt formatCode="General" sourceLinked="1"/>
        <c:tickLblPos val="nextTo"/>
        <c:crossAx val="43816448"/>
        <c:crosses val="autoZero"/>
        <c:crossBetween val="midCat"/>
      </c:valAx>
      <c:valAx>
        <c:axId val="438164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Number of farms</a:t>
                </a:r>
              </a:p>
            </c:rich>
          </c:tx>
          <c:layout/>
        </c:title>
        <c:numFmt formatCode="General" sourceLinked="1"/>
        <c:tickLblPos val="nextTo"/>
        <c:crossAx val="43814272"/>
        <c:crosses val="autoZero"/>
        <c:crossBetween val="midCat"/>
      </c:valAx>
    </c:plotArea>
    <c:legend>
      <c:legendPos val="t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plotArea>
      <c:layout/>
      <c:scatterChart>
        <c:scatterStyle val="lineMarker"/>
        <c:ser>
          <c:idx val="0"/>
          <c:order val="0"/>
          <c:tx>
            <c:strRef>
              <c:f>Improvements!$L$4</c:f>
              <c:strCache>
                <c:ptCount val="1"/>
                <c:pt idx="0">
                  <c:v>Fitted</c:v>
                </c:pt>
              </c:strCache>
            </c:strRef>
          </c:tx>
          <c:spPr>
            <a:ln w="508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Improvements!$I$5:$I$27</c:f>
              <c:numCache>
                <c:formatCode>General</c:formatCode>
                <c:ptCount val="23"/>
                <c:pt idx="0">
                  <c:v>-50</c:v>
                </c:pt>
                <c:pt idx="1">
                  <c:v>-45</c:v>
                </c:pt>
                <c:pt idx="2">
                  <c:v>-40</c:v>
                </c:pt>
                <c:pt idx="3">
                  <c:v>-35</c:v>
                </c:pt>
                <c:pt idx="4">
                  <c:v>-30</c:v>
                </c:pt>
                <c:pt idx="5">
                  <c:v>-25</c:v>
                </c:pt>
                <c:pt idx="6">
                  <c:v>-20</c:v>
                </c:pt>
                <c:pt idx="7">
                  <c:v>-15</c:v>
                </c:pt>
                <c:pt idx="8">
                  <c:v>-10</c:v>
                </c:pt>
                <c:pt idx="9">
                  <c:v>-5</c:v>
                </c:pt>
                <c:pt idx="10">
                  <c:v>0</c:v>
                </c:pt>
                <c:pt idx="11">
                  <c:v>5</c:v>
                </c:pt>
                <c:pt idx="12">
                  <c:v>10.000000000000101</c:v>
                </c:pt>
                <c:pt idx="13">
                  <c:v>15.000000000000099</c:v>
                </c:pt>
                <c:pt idx="14">
                  <c:v>20.000000000000099</c:v>
                </c:pt>
                <c:pt idx="15">
                  <c:v>25.000000000000099</c:v>
                </c:pt>
                <c:pt idx="16">
                  <c:v>30.000000000000099</c:v>
                </c:pt>
                <c:pt idx="17">
                  <c:v>35.000000000000099</c:v>
                </c:pt>
                <c:pt idx="18">
                  <c:v>40.000000000000099</c:v>
                </c:pt>
                <c:pt idx="19">
                  <c:v>45.000000000000099</c:v>
                </c:pt>
                <c:pt idx="20">
                  <c:v>50</c:v>
                </c:pt>
                <c:pt idx="21">
                  <c:v>55</c:v>
                </c:pt>
                <c:pt idx="22">
                  <c:v>60</c:v>
                </c:pt>
              </c:numCache>
            </c:numRef>
          </c:xVal>
          <c:yVal>
            <c:numRef>
              <c:f>Improvements!$L$5:$L$27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3</c:v>
                </c:pt>
                <c:pt idx="6">
                  <c:v>6</c:v>
                </c:pt>
                <c:pt idx="7">
                  <c:v>15</c:v>
                </c:pt>
                <c:pt idx="8">
                  <c:v>31</c:v>
                </c:pt>
                <c:pt idx="9">
                  <c:v>65</c:v>
                </c:pt>
                <c:pt idx="10">
                  <c:v>98</c:v>
                </c:pt>
                <c:pt idx="11">
                  <c:v>89</c:v>
                </c:pt>
                <c:pt idx="12">
                  <c:v>56</c:v>
                </c:pt>
                <c:pt idx="13">
                  <c:v>36</c:v>
                </c:pt>
                <c:pt idx="14">
                  <c:v>15</c:v>
                </c:pt>
                <c:pt idx="15">
                  <c:v>9</c:v>
                </c:pt>
                <c:pt idx="16">
                  <c:v>8</c:v>
                </c:pt>
                <c:pt idx="17">
                  <c:v>2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</c:ser>
        <c:ser>
          <c:idx val="1"/>
          <c:order val="1"/>
          <c:tx>
            <c:strRef>
              <c:f>Improvements!$M$4</c:f>
              <c:strCache>
                <c:ptCount val="1"/>
                <c:pt idx="0">
                  <c:v>Improved efficiency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Improvements!$I$5:$I$27</c:f>
              <c:numCache>
                <c:formatCode>General</c:formatCode>
                <c:ptCount val="23"/>
                <c:pt idx="0">
                  <c:v>-50</c:v>
                </c:pt>
                <c:pt idx="1">
                  <c:v>-45</c:v>
                </c:pt>
                <c:pt idx="2">
                  <c:v>-40</c:v>
                </c:pt>
                <c:pt idx="3">
                  <c:v>-35</c:v>
                </c:pt>
                <c:pt idx="4">
                  <c:v>-30</c:v>
                </c:pt>
                <c:pt idx="5">
                  <c:v>-25</c:v>
                </c:pt>
                <c:pt idx="6">
                  <c:v>-20</c:v>
                </c:pt>
                <c:pt idx="7">
                  <c:v>-15</c:v>
                </c:pt>
                <c:pt idx="8">
                  <c:v>-10</c:v>
                </c:pt>
                <c:pt idx="9">
                  <c:v>-5</c:v>
                </c:pt>
                <c:pt idx="10">
                  <c:v>0</c:v>
                </c:pt>
                <c:pt idx="11">
                  <c:v>5</c:v>
                </c:pt>
                <c:pt idx="12">
                  <c:v>10.000000000000101</c:v>
                </c:pt>
                <c:pt idx="13">
                  <c:v>15.000000000000099</c:v>
                </c:pt>
                <c:pt idx="14">
                  <c:v>20.000000000000099</c:v>
                </c:pt>
                <c:pt idx="15">
                  <c:v>25.000000000000099</c:v>
                </c:pt>
                <c:pt idx="16">
                  <c:v>30.000000000000099</c:v>
                </c:pt>
                <c:pt idx="17">
                  <c:v>35.000000000000099</c:v>
                </c:pt>
                <c:pt idx="18">
                  <c:v>40.000000000000099</c:v>
                </c:pt>
                <c:pt idx="19">
                  <c:v>45.000000000000099</c:v>
                </c:pt>
                <c:pt idx="20">
                  <c:v>50</c:v>
                </c:pt>
                <c:pt idx="21">
                  <c:v>55</c:v>
                </c:pt>
                <c:pt idx="22">
                  <c:v>60</c:v>
                </c:pt>
              </c:numCache>
            </c:numRef>
          </c:xVal>
          <c:yVal>
            <c:numRef>
              <c:f>Improvements!$M$5:$M$27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5</c:v>
                </c:pt>
                <c:pt idx="8">
                  <c:v>9</c:v>
                </c:pt>
                <c:pt idx="9">
                  <c:v>52</c:v>
                </c:pt>
                <c:pt idx="10">
                  <c:v>157</c:v>
                </c:pt>
                <c:pt idx="11">
                  <c:v>89</c:v>
                </c:pt>
                <c:pt idx="12">
                  <c:v>56</c:v>
                </c:pt>
                <c:pt idx="13">
                  <c:v>36</c:v>
                </c:pt>
                <c:pt idx="14">
                  <c:v>15</c:v>
                </c:pt>
                <c:pt idx="15">
                  <c:v>9</c:v>
                </c:pt>
                <c:pt idx="16">
                  <c:v>8</c:v>
                </c:pt>
                <c:pt idx="17">
                  <c:v>2</c:v>
                </c:pt>
                <c:pt idx="18">
                  <c:v>1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</c:ser>
        <c:axId val="45878272"/>
        <c:axId val="45909120"/>
      </c:scatterChart>
      <c:valAx>
        <c:axId val="458782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Production efficiency (residuals) (kg MS / T co2-eq)</a:t>
                </a:r>
              </a:p>
            </c:rich>
          </c:tx>
          <c:layout/>
        </c:title>
        <c:numFmt formatCode="General" sourceLinked="1"/>
        <c:tickLblPos val="nextTo"/>
        <c:crossAx val="45909120"/>
        <c:crosses val="autoZero"/>
        <c:crossBetween val="midCat"/>
      </c:valAx>
      <c:valAx>
        <c:axId val="459091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farms</a:t>
                </a:r>
              </a:p>
            </c:rich>
          </c:tx>
          <c:layout/>
        </c:title>
        <c:numFmt formatCode="General" sourceLinked="1"/>
        <c:tickLblPos val="nextTo"/>
        <c:crossAx val="45878272"/>
        <c:crosses val="autoZero"/>
        <c:crossBetween val="midCat"/>
      </c:valAx>
    </c:plotArea>
    <c:legend>
      <c:legendPos val="t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plotArea>
      <c:layout/>
      <c:scatterChart>
        <c:scatterStyle val="lineMarker"/>
        <c:ser>
          <c:idx val="0"/>
          <c:order val="0"/>
          <c:tx>
            <c:strRef>
              <c:f>Improvements!$L$30</c:f>
              <c:strCache>
                <c:ptCount val="1"/>
                <c:pt idx="0">
                  <c:v>Observed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Improvements!$I$31:$I$53</c:f>
              <c:numCache>
                <c:formatCode>General</c:formatCode>
                <c:ptCount val="2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  <c:pt idx="9">
                  <c:v>110</c:v>
                </c:pt>
                <c:pt idx="10">
                  <c:v>120</c:v>
                </c:pt>
                <c:pt idx="11">
                  <c:v>130</c:v>
                </c:pt>
                <c:pt idx="12">
                  <c:v>140</c:v>
                </c:pt>
                <c:pt idx="13">
                  <c:v>150</c:v>
                </c:pt>
                <c:pt idx="14">
                  <c:v>160</c:v>
                </c:pt>
                <c:pt idx="15">
                  <c:v>170</c:v>
                </c:pt>
                <c:pt idx="16">
                  <c:v>180</c:v>
                </c:pt>
                <c:pt idx="17">
                  <c:v>190</c:v>
                </c:pt>
                <c:pt idx="18">
                  <c:v>200</c:v>
                </c:pt>
                <c:pt idx="19">
                  <c:v>210</c:v>
                </c:pt>
                <c:pt idx="20">
                  <c:v>220</c:v>
                </c:pt>
                <c:pt idx="21">
                  <c:v>230</c:v>
                </c:pt>
                <c:pt idx="22">
                  <c:v>240</c:v>
                </c:pt>
              </c:numCache>
            </c:numRef>
          </c:xVal>
          <c:yVal>
            <c:numRef>
              <c:f>Improvements!$L$31:$L$53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14</c:v>
                </c:pt>
                <c:pt idx="4">
                  <c:v>65</c:v>
                </c:pt>
                <c:pt idx="5">
                  <c:v>94</c:v>
                </c:pt>
                <c:pt idx="6">
                  <c:v>70</c:v>
                </c:pt>
                <c:pt idx="7">
                  <c:v>46</c:v>
                </c:pt>
                <c:pt idx="8">
                  <c:v>51</c:v>
                </c:pt>
                <c:pt idx="9">
                  <c:v>47</c:v>
                </c:pt>
                <c:pt idx="10">
                  <c:v>33</c:v>
                </c:pt>
                <c:pt idx="11">
                  <c:v>12</c:v>
                </c:pt>
                <c:pt idx="12">
                  <c:v>7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</c:ser>
        <c:ser>
          <c:idx val="1"/>
          <c:order val="1"/>
          <c:tx>
            <c:strRef>
              <c:f>Improvements!$M$30</c:f>
              <c:strCache>
                <c:ptCount val="1"/>
                <c:pt idx="0">
                  <c:v>Improved efficiency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Improvements!$I$31:$I$53</c:f>
              <c:numCache>
                <c:formatCode>General</c:formatCode>
                <c:ptCount val="2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  <c:pt idx="9">
                  <c:v>110</c:v>
                </c:pt>
                <c:pt idx="10">
                  <c:v>120</c:v>
                </c:pt>
                <c:pt idx="11">
                  <c:v>130</c:v>
                </c:pt>
                <c:pt idx="12">
                  <c:v>140</c:v>
                </c:pt>
                <c:pt idx="13">
                  <c:v>150</c:v>
                </c:pt>
                <c:pt idx="14">
                  <c:v>160</c:v>
                </c:pt>
                <c:pt idx="15">
                  <c:v>170</c:v>
                </c:pt>
                <c:pt idx="16">
                  <c:v>180</c:v>
                </c:pt>
                <c:pt idx="17">
                  <c:v>190</c:v>
                </c:pt>
                <c:pt idx="18">
                  <c:v>200</c:v>
                </c:pt>
                <c:pt idx="19">
                  <c:v>210</c:v>
                </c:pt>
                <c:pt idx="20">
                  <c:v>220</c:v>
                </c:pt>
                <c:pt idx="21">
                  <c:v>230</c:v>
                </c:pt>
                <c:pt idx="22">
                  <c:v>240</c:v>
                </c:pt>
              </c:numCache>
            </c:numRef>
          </c:xVal>
          <c:yVal>
            <c:numRef>
              <c:f>Improvements!$M$31:$M$53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10</c:v>
                </c:pt>
                <c:pt idx="4">
                  <c:v>49</c:v>
                </c:pt>
                <c:pt idx="5">
                  <c:v>91</c:v>
                </c:pt>
                <c:pt idx="6">
                  <c:v>74</c:v>
                </c:pt>
                <c:pt idx="7">
                  <c:v>56</c:v>
                </c:pt>
                <c:pt idx="8">
                  <c:v>57</c:v>
                </c:pt>
                <c:pt idx="9">
                  <c:v>51</c:v>
                </c:pt>
                <c:pt idx="10">
                  <c:v>34</c:v>
                </c:pt>
                <c:pt idx="11">
                  <c:v>12</c:v>
                </c:pt>
                <c:pt idx="12">
                  <c:v>7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yVal>
        </c:ser>
        <c:axId val="45930368"/>
        <c:axId val="45821952"/>
      </c:scatterChart>
      <c:valAx>
        <c:axId val="45930368"/>
        <c:scaling>
          <c:orientation val="minMax"/>
          <c:max val="160"/>
          <c:min val="0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GHG production efficiency (kg MS / T co2-eq)</a:t>
                </a:r>
              </a:p>
            </c:rich>
          </c:tx>
          <c:layout/>
        </c:title>
        <c:numFmt formatCode="General" sourceLinked="1"/>
        <c:tickLblPos val="nextTo"/>
        <c:crossAx val="45821952"/>
        <c:crosses val="autoZero"/>
        <c:crossBetween val="midCat"/>
      </c:valAx>
      <c:valAx>
        <c:axId val="45821952"/>
        <c:scaling>
          <c:orientation val="minMax"/>
          <c:max val="1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Number of farms</a:t>
                </a:r>
              </a:p>
            </c:rich>
          </c:tx>
          <c:layout/>
        </c:title>
        <c:numFmt formatCode="General" sourceLinked="1"/>
        <c:tickLblPos val="nextTo"/>
        <c:crossAx val="45930368"/>
        <c:crosses val="autoZero"/>
        <c:crossBetween val="midCat"/>
        <c:majorUnit val="20"/>
      </c:valAx>
    </c:plotArea>
    <c:legend>
      <c:legendPos val="t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858000" cy="2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69" tIns="45335" rIns="90669" bIns="45335" numCol="1" anchor="t" anchorCtr="0" compatLnSpc="1">
            <a:prstTxWarp prst="textNoShape">
              <a:avLst/>
            </a:prstTxWarp>
          </a:bodyPr>
          <a:lstStyle>
            <a:lvl1pPr algn="r" defTabSz="906867">
              <a:spcBef>
                <a:spcPct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530" y="8830643"/>
            <a:ext cx="2970470" cy="46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69" tIns="45335" rIns="90669" bIns="45335" numCol="1" anchor="b" anchorCtr="0" compatLnSpc="1">
            <a:prstTxWarp prst="textNoShape">
              <a:avLst/>
            </a:prstTxWarp>
          </a:bodyPr>
          <a:lstStyle>
            <a:lvl1pPr algn="r" defTabSz="906867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D563B8BF-C2D4-4F7F-8A3A-1466CBE4E3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858000" cy="49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96" tIns="44498" rIns="88996" bIns="44498" numCol="1" anchor="t" anchorCtr="0" compatLnSpc="1">
            <a:prstTxWarp prst="textNoShape">
              <a:avLst/>
            </a:prstTxWarp>
          </a:bodyPr>
          <a:lstStyle>
            <a:lvl1pPr algn="r" defTabSz="890594">
              <a:spcBef>
                <a:spcPct val="0"/>
              </a:spcBef>
              <a:defRPr sz="12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6138" y="714375"/>
            <a:ext cx="5149850" cy="3565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8201" y="8850830"/>
            <a:ext cx="2976605" cy="42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96" tIns="44498" rIns="88996" bIns="44498" numCol="1" anchor="b" anchorCtr="0" compatLnSpc="1">
            <a:prstTxWarp prst="textNoShape">
              <a:avLst/>
            </a:prstTxWarp>
          </a:bodyPr>
          <a:lstStyle>
            <a:lvl1pPr algn="r" defTabSz="890594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Topic 1:</a:t>
            </a:r>
            <a:fld id="{564E8240-0740-4FC7-AF1F-CDBE9284F9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1054" y="5209849"/>
            <a:ext cx="6190909" cy="56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8996" tIns="44498" rIns="88996" bIns="44498">
            <a:spAutoFit/>
          </a:bodyPr>
          <a:lstStyle/>
          <a:p>
            <a:pPr defTabSz="890594">
              <a:spcBef>
                <a:spcPct val="50000"/>
              </a:spcBef>
            </a:pPr>
            <a:endParaRPr lang="en-NZ" sz="3100" dirty="0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12843" y="4353317"/>
            <a:ext cx="6269120" cy="56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8996" tIns="44498" rIns="88996" bIns="44498">
            <a:spAutoFit/>
          </a:bodyPr>
          <a:lstStyle/>
          <a:p>
            <a:pPr defTabSz="890594">
              <a:spcBef>
                <a:spcPct val="50000"/>
              </a:spcBef>
            </a:pPr>
            <a:endParaRPr lang="en-US" sz="3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E2FE6AAE-3DE7-4D53-94FE-049DCCD84B2C}" type="slidenum">
              <a:rPr lang="en-US"/>
              <a:pPr/>
              <a:t>1</a:t>
            </a:fld>
            <a:endParaRPr lang="en-US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dirty="0"/>
          </a:p>
          <a:p>
            <a:r>
              <a:rPr lang="en-US" smtClean="0"/>
              <a:t>Ag Dialogue.  My opinions but largely from and supported by the group.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10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11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baseline="0" dirty="0" smtClean="0"/>
          </a:p>
          <a:p>
            <a:r>
              <a:rPr lang="en-US" smtClean="0"/>
              <a:t>Blue are general management</a:t>
            </a:r>
            <a:r>
              <a:rPr lang="en-US" baseline="0" smtClean="0"/>
              <a:t> – focus of our work.   Green are specific mitigation – or could not be modelled because moving off farm.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12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r>
              <a:rPr lang="en-US" smtClean="0"/>
              <a:t>15 with standard</a:t>
            </a:r>
            <a:r>
              <a:rPr lang="en-US" baseline="0" smtClean="0"/>
              <a:t> deviation around 2 manageable on farm.  More affected by choice of location of farm.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13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14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15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Topic 1:</a:t>
            </a:r>
            <a:fld id="{2704B4FD-D47F-4E43-80C4-8DD4657F4941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1" y="4429742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07" tIns="42604" rIns="85207" bIns="42604"/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Keohane’s 3 Cs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Topic 1:</a:t>
            </a:r>
            <a:fld id="{2704B4FD-D47F-4E43-80C4-8DD4657F4941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1" y="4429742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07" tIns="42604" rIns="85207" bIns="42604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Topic 1:</a:t>
            </a:r>
            <a:fld id="{2704B4FD-D47F-4E43-80C4-8DD4657F4941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1" y="4429742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07" tIns="42604" rIns="85207" bIns="42604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19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2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Topic 1:</a:t>
            </a:r>
            <a:fld id="{2704B4FD-D47F-4E43-80C4-8DD4657F4941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1" y="4429742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07" tIns="42604" rIns="85207" bIns="42604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23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24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r>
              <a:rPr lang="en-US" smtClean="0"/>
              <a:t>If we don’t attain this vision or something like it we</a:t>
            </a:r>
            <a:r>
              <a:rPr lang="en-US" baseline="0" smtClean="0"/>
              <a:t> haven’t solved problem. Need to know where we are going.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Either </a:t>
            </a:r>
            <a:r>
              <a:rPr lang="en-US" dirty="0" smtClean="0"/>
              <a:t>passing costs on or not.</a:t>
            </a:r>
            <a:r>
              <a:rPr lang="en-US" baseline="0" dirty="0" smtClean="0"/>
              <a:t>  We need to live within this – like trade subsidies.</a:t>
            </a:r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25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26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3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r>
              <a:rPr lang="en-US" smtClean="0"/>
              <a:t>When</a:t>
            </a:r>
            <a:r>
              <a:rPr lang="en-US" baseline="0" smtClean="0"/>
              <a:t> we think about policy we tend to be too focused on the role of central government.  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4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r>
              <a:rPr lang="en-US" smtClean="0"/>
              <a:t>Opportunities to exploit</a:t>
            </a:r>
            <a:r>
              <a:rPr lang="en-US" baseline="0" smtClean="0"/>
              <a:t> if can mitigate.  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5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6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7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8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Topic 1:</a:t>
            </a:r>
            <a:fld id="{2704B4FD-D47F-4E43-80C4-8DD4657F4941}" type="slidenum">
              <a:rPr lang="en-US"/>
              <a:pPr/>
              <a:t>9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3320" y="4429741"/>
            <a:ext cx="5079091" cy="415288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5213" tIns="42606" rIns="85213" bIns="42606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272C3-382A-4A9D-BD3B-B5E32A255422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5209-6887-4374-8722-97B447646E71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F9A2-09F4-4F02-90B5-309866D3C235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618F6-51F7-490A-823B-AF9C6EE07959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5CDD-3D73-4168-9C66-79E4CB7A9E94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DA5A-F54D-4836-9262-A462585A6E19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2086-B115-4FE2-84C6-210BA4F86FC6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4AB9-E765-484A-811E-0E5FAA86A3D1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368D1-2BFA-4F33-90A2-CC88DB46F37E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ABA0-570B-4E7E-9245-8012D7BD5476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7F1BB-8B85-4267-8D6D-44F1A192232A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17B24-F273-4D0D-8352-F1952A36D61E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F020E-01BD-4F23-978F-F836AFA7F1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otu.org.nz/files/images/environment_regulation/farm.jpg"/>
          <p:cNvPicPr>
            <a:picLocks noChangeAspect="1" noChangeArrowheads="1"/>
          </p:cNvPicPr>
          <p:nvPr/>
        </p:nvPicPr>
        <p:blipFill>
          <a:blip r:embed="rId4" cstate="print">
            <a:lum bright="-21000"/>
          </a:blip>
          <a:srcRect/>
          <a:stretch>
            <a:fillRect/>
          </a:stretch>
        </p:blipFill>
        <p:spPr bwMode="auto">
          <a:xfrm>
            <a:off x="0" y="0"/>
            <a:ext cx="9906000" cy="6886994"/>
          </a:xfrm>
          <a:prstGeom prst="rect">
            <a:avLst/>
          </a:prstGeom>
          <a:noFill/>
        </p:spPr>
      </p:pic>
      <p:sp>
        <p:nvSpPr>
          <p:cNvPr id="329733" name="Rectangle 5"/>
          <p:cNvSpPr>
            <a:spLocks noChangeArrowheads="1"/>
          </p:cNvSpPr>
          <p:nvPr/>
        </p:nvSpPr>
        <p:spPr bwMode="auto">
          <a:xfrm>
            <a:off x="488504" y="1340768"/>
            <a:ext cx="8928992" cy="287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NZ" sz="7200" smtClean="0">
                <a:solidFill>
                  <a:schemeClr val="bg1"/>
                </a:solidFill>
                <a:latin typeface="Gill Sans" charset="0"/>
              </a:rPr>
              <a:t>Emerging solutions</a:t>
            </a:r>
          </a:p>
          <a:p>
            <a:pPr algn="ctr"/>
            <a:r>
              <a:rPr lang="en-US" smtClean="0">
                <a:solidFill>
                  <a:schemeClr val="bg1"/>
                </a:solidFill>
                <a:latin typeface="Gill Sans" charset="0"/>
              </a:rPr>
              <a:t>The who, why and how of acting on agricultural emissions</a:t>
            </a:r>
          </a:p>
          <a:p>
            <a:pPr algn="ctr"/>
            <a:endParaRPr lang="en-US" i="1" dirty="0">
              <a:solidFill>
                <a:schemeClr val="bg1"/>
              </a:solidFill>
              <a:latin typeface="Gill Sans" charset="0"/>
            </a:endParaRPr>
          </a:p>
        </p:txBody>
      </p:sp>
      <p:sp>
        <p:nvSpPr>
          <p:cNvPr id="329734" name="Rectangle 6"/>
          <p:cNvSpPr>
            <a:spLocks noChangeArrowheads="1"/>
          </p:cNvSpPr>
          <p:nvPr/>
        </p:nvSpPr>
        <p:spPr bwMode="auto">
          <a:xfrm>
            <a:off x="1066800" y="4876800"/>
            <a:ext cx="8206680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Gill Sans" charset="0"/>
              </a:rPr>
              <a:t>Suzi Kerr</a:t>
            </a:r>
          </a:p>
          <a:p>
            <a:r>
              <a:rPr lang="en-US" smtClean="0">
                <a:solidFill>
                  <a:schemeClr val="bg1"/>
                </a:solidFill>
                <a:latin typeface="Gill Sans" charset="0"/>
              </a:rPr>
              <a:t>Motu Economic and Public Policy Research</a:t>
            </a:r>
            <a:endParaRPr lang="en-US" dirty="0" smtClean="0">
              <a:solidFill>
                <a:schemeClr val="bg1"/>
              </a:solidFill>
              <a:latin typeface="Gill Sans" charset="0"/>
            </a:endParaRPr>
          </a:p>
          <a:p>
            <a:r>
              <a:rPr lang="en-US" smtClean="0">
                <a:solidFill>
                  <a:schemeClr val="bg1"/>
                </a:solidFill>
                <a:latin typeface="Gill Sans" charset="0"/>
              </a:rPr>
              <a:t>August 2012</a:t>
            </a:r>
            <a:endParaRPr lang="en-US" dirty="0">
              <a:solidFill>
                <a:schemeClr val="bg1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035968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Reduce Production Intensity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2060848"/>
            <a:ext cx="8382000" cy="417646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Modeling is unclear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Probable distortion toward intensity as a result of not having a capital gains tax 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0512" y="304800"/>
            <a:ext cx="9345488" cy="747936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smtClean="0">
                <a:solidFill>
                  <a:srgbClr val="400080"/>
                </a:solidFill>
                <a:latin typeface="Gill Sans" charset="0"/>
              </a:rPr>
              <a:t>Farmer uptake of existing </a:t>
            </a:r>
            <a:r>
              <a:rPr lang="en-US" sz="3600" b="0" smtClean="0">
                <a:solidFill>
                  <a:srgbClr val="400080"/>
                </a:solidFill>
                <a:latin typeface="Gill Sans" charset="0"/>
              </a:rPr>
              <a:t>mitigation </a:t>
            </a:r>
            <a:r>
              <a:rPr lang="en-US" sz="3600" b="0" dirty="0" smtClean="0">
                <a:solidFill>
                  <a:srgbClr val="400080"/>
                </a:solidFill>
                <a:latin typeface="Gill Sans" charset="0"/>
              </a:rPr>
              <a:t>options</a:t>
            </a:r>
            <a:endParaRPr lang="en-US" sz="3600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268760"/>
            <a:ext cx="8727504" cy="50405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Existing options:</a:t>
            </a:r>
          </a:p>
          <a:p>
            <a:pPr>
              <a:buNone/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r>
              <a:rPr lang="en-US" smtClean="0">
                <a:solidFill>
                  <a:srgbClr val="400080"/>
                </a:solidFill>
                <a:latin typeface="Gill Sans" charset="0"/>
              </a:rPr>
              <a:t>Methane:  Farm management</a:t>
            </a:r>
          </a:p>
          <a:p>
            <a:pPr lvl="1"/>
            <a:r>
              <a:rPr lang="en-US" smtClean="0">
                <a:solidFill>
                  <a:srgbClr val="400080"/>
                </a:solidFill>
                <a:latin typeface="Gill Sans" charset="0"/>
              </a:rPr>
              <a:t>Productivity improvements</a:t>
            </a:r>
          </a:p>
          <a:p>
            <a:pPr lvl="1"/>
            <a:r>
              <a:rPr lang="en-US" smtClean="0">
                <a:solidFill>
                  <a:srgbClr val="00B050"/>
                </a:solidFill>
                <a:latin typeface="Gill Sans" charset="0"/>
              </a:rPr>
              <a:t>Manure management – plug-flow digesters and covered anaerobic lagoons</a:t>
            </a:r>
          </a:p>
          <a:p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r>
              <a:rPr lang="en-US" smtClean="0">
                <a:solidFill>
                  <a:srgbClr val="400080"/>
                </a:solidFill>
                <a:latin typeface="Gill Sans" charset="0"/>
              </a:rPr>
              <a:t>Nitrous oxide:  also soil </a:t>
            </a: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management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Gill Sans" charset="0"/>
              </a:rPr>
              <a:t>Nitrogen inhibitors: DCDs – significant relatively certain impact on N</a:t>
            </a:r>
            <a:r>
              <a:rPr lang="en-US" baseline="-25000" dirty="0" smtClean="0">
                <a:solidFill>
                  <a:srgbClr val="00B050"/>
                </a:solidFill>
                <a:latin typeface="Gill Sans" charset="0"/>
              </a:rPr>
              <a:t>2</a:t>
            </a:r>
            <a:r>
              <a:rPr lang="en-US" dirty="0" smtClean="0">
                <a:solidFill>
                  <a:srgbClr val="00B050"/>
                </a:solidFill>
                <a:latin typeface="Gill Sans" charset="0"/>
              </a:rPr>
              <a:t>O; </a:t>
            </a:r>
            <a:r>
              <a:rPr lang="en-US" dirty="0" err="1" smtClean="0">
                <a:solidFill>
                  <a:srgbClr val="00B050"/>
                </a:solidFill>
                <a:latin typeface="Gill Sans" charset="0"/>
              </a:rPr>
              <a:t>Urease</a:t>
            </a:r>
            <a:r>
              <a:rPr lang="en-US" dirty="0" smtClean="0">
                <a:solidFill>
                  <a:srgbClr val="00B050"/>
                </a:solidFill>
                <a:latin typeface="Gill Sans" charset="0"/>
              </a:rPr>
              <a:t> inhibitors</a:t>
            </a:r>
          </a:p>
          <a:p>
            <a:pPr lvl="1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Reduced </a:t>
            </a:r>
            <a:r>
              <a:rPr lang="en-US" dirty="0" err="1" smtClean="0">
                <a:solidFill>
                  <a:srgbClr val="400080"/>
                </a:solidFill>
                <a:latin typeface="Gill Sans" charset="0"/>
              </a:rPr>
              <a:t>fertiliser</a:t>
            </a: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 use</a:t>
            </a:r>
          </a:p>
          <a:p>
            <a:pPr lvl="1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Effluent management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Gill Sans" charset="0"/>
              </a:rPr>
              <a:t>Grazing off poorly drained soils in winter (need to be careful to account for animals elsewhere).</a:t>
            </a:r>
          </a:p>
          <a:p>
            <a:pPr lvl="1"/>
            <a:r>
              <a:rPr lang="en-US" smtClean="0">
                <a:solidFill>
                  <a:srgbClr val="00B050"/>
                </a:solidFill>
                <a:latin typeface="Gill Sans" charset="0"/>
              </a:rPr>
              <a:t>Feed pads</a:t>
            </a:r>
            <a:endParaRPr lang="en-US" dirty="0" smtClean="0">
              <a:solidFill>
                <a:srgbClr val="00B05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4528" y="476672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0" dirty="0" smtClean="0">
                <a:solidFill>
                  <a:srgbClr val="400080"/>
                </a:solidFill>
                <a:latin typeface="Gill Sans" charset="0"/>
              </a:rPr>
              <a:t>Dairy:  range </a:t>
            </a:r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of MS per tonne emissions 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848544" y="1844824"/>
          <a:ext cx="83529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4568" y="548680"/>
            <a:ext cx="80055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dirty="0" smtClean="0">
                <a:latin typeface="+mn-lt"/>
              </a:rPr>
              <a:t>Adjusted distribution – for physical heterogeneity among farms</a:t>
            </a:r>
            <a:endParaRPr lang="en-NZ" sz="4000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848544" y="1844824"/>
          <a:ext cx="828092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6616" y="188640"/>
            <a:ext cx="80055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smtClean="0">
                <a:latin typeface="+mn-lt"/>
              </a:rPr>
              <a:t>2.4% reduction in emissions</a:t>
            </a:r>
          </a:p>
          <a:p>
            <a:r>
              <a:rPr lang="en-NZ" sz="4000" smtClean="0">
                <a:latin typeface="+mn-lt"/>
              </a:rPr>
              <a:t> – small shift in distribution</a:t>
            </a:r>
            <a:endParaRPr lang="en-NZ" sz="4000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848544" y="1628801"/>
          <a:ext cx="83529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6616" y="188640"/>
            <a:ext cx="80055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4000" smtClean="0">
                <a:latin typeface="+mn-lt"/>
              </a:rPr>
              <a:t>2.4% reduction in emissions</a:t>
            </a:r>
          </a:p>
          <a:p>
            <a:r>
              <a:rPr lang="en-NZ" sz="4000" smtClean="0">
                <a:latin typeface="+mn-lt"/>
              </a:rPr>
              <a:t> – small shift in distribution</a:t>
            </a:r>
            <a:endParaRPr lang="en-NZ" sz="4000" dirty="0">
              <a:latin typeface="+mn-lt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920552" y="1700808"/>
          <a:ext cx="8208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6536" y="476672"/>
            <a:ext cx="8382000" cy="1143000"/>
          </a:xfrm>
          <a:solidFill>
            <a:srgbClr val="FFFF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How can we act</a:t>
            </a:r>
            <a:r>
              <a:rPr lang="en-US" smtClean="0">
                <a:solidFill>
                  <a:srgbClr val="400080"/>
                </a:solidFill>
                <a:latin typeface="Gill Sans" charset="0"/>
              </a:rPr>
              <a:t>?  3 Cs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76536" y="1916832"/>
            <a:ext cx="8568952" cy="45365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Concern</a:t>
            </a: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changing attitudes and encouraging action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Capability</a:t>
            </a: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Knowledge, access to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Contracting</a:t>
            </a: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 legal agreements or regulation</a:t>
            </a:r>
          </a:p>
          <a:p>
            <a:pPr marL="914400" lvl="1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Focusing really on government action</a:t>
            </a: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3 Ts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76288" y="1557338"/>
          <a:ext cx="8569326" cy="33485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442"/>
                <a:gridCol w="2856442"/>
                <a:gridCol w="2856442"/>
              </a:tblGrid>
              <a:tr h="1079938"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Concern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Capability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Contracting</a:t>
                      </a:r>
                      <a:endParaRPr lang="en-NZ" sz="3200" dirty="0"/>
                    </a:p>
                  </a:txBody>
                  <a:tcPr anchor="ctr"/>
                </a:tc>
              </a:tr>
              <a:tr h="1079938"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rgbClr val="FF0000"/>
                          </a:solidFill>
                        </a:rPr>
                        <a:t>Trust</a:t>
                      </a:r>
                      <a:endParaRPr lang="en-NZ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rgbClr val="FF0000"/>
                          </a:solidFill>
                        </a:rPr>
                        <a:t>Technical</a:t>
                      </a:r>
                      <a:r>
                        <a:rPr lang="en-NZ" sz="3600" baseline="0" dirty="0" smtClean="0">
                          <a:solidFill>
                            <a:srgbClr val="FF0000"/>
                          </a:solidFill>
                        </a:rPr>
                        <a:t> support</a:t>
                      </a:r>
                      <a:endParaRPr lang="en-NZ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rgbClr val="FF0000"/>
                          </a:solidFill>
                        </a:rPr>
                        <a:t>Transparency</a:t>
                      </a:r>
                      <a:endParaRPr lang="en-NZ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079938">
                <a:tc>
                  <a:txBody>
                    <a:bodyPr/>
                    <a:lstStyle/>
                    <a:p>
                      <a:pPr algn="ctr"/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2560" y="5157192"/>
            <a:ext cx="828092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400080"/>
                </a:solidFill>
                <a:latin typeface="Gill Sans"/>
              </a:rPr>
              <a:t>These are critical for building cooperation.</a:t>
            </a:r>
          </a:p>
          <a:p>
            <a:r>
              <a:rPr lang="en-NZ" dirty="0" smtClean="0">
                <a:solidFill>
                  <a:srgbClr val="400080"/>
                </a:solidFill>
                <a:latin typeface="Gill Sans"/>
              </a:rPr>
              <a:t>Probably done best at a community level</a:t>
            </a:r>
            <a:endParaRPr lang="en-NZ" dirty="0">
              <a:solidFill>
                <a:srgbClr val="400080"/>
              </a:solidFill>
              <a:latin typeface="Gill San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3 As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76288" y="1557338"/>
          <a:ext cx="8569326" cy="32398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6442"/>
                <a:gridCol w="2856442"/>
                <a:gridCol w="2856442"/>
              </a:tblGrid>
              <a:tr h="1079938"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Concern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Capability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Contracting</a:t>
                      </a:r>
                      <a:endParaRPr lang="en-NZ" sz="3200" dirty="0"/>
                    </a:p>
                  </a:txBody>
                  <a:tcPr anchor="ctr"/>
                </a:tc>
              </a:tr>
              <a:tr h="1079938"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>
                          <a:solidFill>
                            <a:schemeClr val="bg1"/>
                          </a:solidFill>
                        </a:rPr>
                        <a:t>Trust</a:t>
                      </a:r>
                      <a:endParaRPr lang="en-NZ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>
                          <a:solidFill>
                            <a:schemeClr val="bg1"/>
                          </a:solidFill>
                        </a:rPr>
                        <a:t>Technical</a:t>
                      </a:r>
                      <a:r>
                        <a:rPr lang="en-NZ" sz="3200" baseline="0" dirty="0" smtClean="0">
                          <a:solidFill>
                            <a:schemeClr val="bg1"/>
                          </a:solidFill>
                        </a:rPr>
                        <a:t> support</a:t>
                      </a:r>
                      <a:endParaRPr lang="en-NZ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>
                          <a:solidFill>
                            <a:schemeClr val="bg1"/>
                          </a:solidFill>
                        </a:rPr>
                        <a:t>Transparency</a:t>
                      </a:r>
                      <a:endParaRPr lang="en-NZ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1079938"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rgbClr val="FF0000"/>
                          </a:solidFill>
                        </a:rPr>
                        <a:t>Agency</a:t>
                      </a:r>
                      <a:endParaRPr lang="en-NZ" sz="4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rgbClr val="FF0000"/>
                          </a:solidFill>
                        </a:rPr>
                        <a:t>Abilities</a:t>
                      </a:r>
                      <a:endParaRPr lang="en-NZ" sz="4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rgbClr val="FF0000"/>
                          </a:solidFill>
                        </a:rPr>
                        <a:t>Action</a:t>
                      </a:r>
                      <a:endParaRPr lang="en-NZ" sz="4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2560" y="501317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400080"/>
                </a:solidFill>
                <a:latin typeface="Gill Sans"/>
              </a:rPr>
              <a:t>Can be done working with individuals</a:t>
            </a:r>
            <a:endParaRPr lang="en-NZ" dirty="0">
              <a:solidFill>
                <a:srgbClr val="400080"/>
              </a:solidFill>
              <a:latin typeface="Gill San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6536" y="0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dirty="0" smtClean="0">
                <a:solidFill>
                  <a:srgbClr val="400080"/>
                </a:solidFill>
                <a:latin typeface="Gill Sans" charset="0"/>
              </a:rPr>
              <a:t>Matrix of actions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60512" y="1227666"/>
          <a:ext cx="9345488" cy="5630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372"/>
                <a:gridCol w="2336372"/>
                <a:gridCol w="2024000"/>
                <a:gridCol w="2648744"/>
              </a:tblGrid>
              <a:tr h="2022594">
                <a:tc>
                  <a:txBody>
                    <a:bodyPr/>
                    <a:lstStyle/>
                    <a:p>
                      <a:pPr algn="r"/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Action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Group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Concern</a:t>
                      </a:r>
                    </a:p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Trust</a:t>
                      </a:r>
                    </a:p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Agency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Capability</a:t>
                      </a:r>
                    </a:p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Abilities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Regulation</a:t>
                      </a:r>
                    </a:p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Transparency</a:t>
                      </a:r>
                    </a:p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Action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1935"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National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1935"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Regional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1935"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Community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1935">
                <a:tc>
                  <a:txBody>
                    <a:bodyPr/>
                    <a:lstStyle/>
                    <a:p>
                      <a:r>
                        <a:rPr lang="en-NZ" sz="3200" dirty="0" smtClean="0">
                          <a:solidFill>
                            <a:srgbClr val="03008A"/>
                          </a:solidFill>
                        </a:rPr>
                        <a:t>Individual</a:t>
                      </a:r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3200" dirty="0">
                        <a:solidFill>
                          <a:srgbClr val="03008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476672"/>
            <a:ext cx="8727504" cy="61206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914400" lvl="1" indent="-514350">
              <a:buNone/>
            </a:pPr>
            <a:r>
              <a:rPr lang="en-US" smtClean="0">
                <a:solidFill>
                  <a:srgbClr val="00B050"/>
                </a:solidFill>
                <a:latin typeface="Gill Sans" charset="0"/>
              </a:rPr>
              <a:t>Who acts?</a:t>
            </a:r>
            <a:endParaRPr lang="en-US" dirty="0" smtClean="0">
              <a:solidFill>
                <a:srgbClr val="00B050"/>
              </a:solidFill>
              <a:latin typeface="Gill Sans" charset="0"/>
            </a:endParaRP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Government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Non-government</a:t>
            </a:r>
          </a:p>
          <a:p>
            <a:pPr marL="914400" lvl="1" indent="-514350">
              <a:buNone/>
            </a:pPr>
            <a:r>
              <a:rPr lang="en-US" smtClean="0">
                <a:solidFill>
                  <a:srgbClr val="00B050"/>
                </a:solidFill>
                <a:latin typeface="Gill Sans" charset="0"/>
              </a:rPr>
              <a:t>Why act? </a:t>
            </a:r>
          </a:p>
          <a:p>
            <a:pPr marL="1314450" lvl="2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environment, efficiency, equity, perception, co-benefits </a:t>
            </a:r>
            <a:endParaRPr lang="en-US" smtClean="0">
              <a:solidFill>
                <a:srgbClr val="00B050"/>
              </a:solidFill>
              <a:latin typeface="Gill Sans" charset="0"/>
            </a:endParaRPr>
          </a:p>
          <a:p>
            <a:pPr marL="914400" lvl="1" indent="-514350">
              <a:buNone/>
            </a:pPr>
            <a:r>
              <a:rPr lang="en-US" smtClean="0">
                <a:solidFill>
                  <a:srgbClr val="00B050"/>
                </a:solidFill>
                <a:latin typeface="Gill Sans" charset="0"/>
              </a:rPr>
              <a:t>What can we do?</a:t>
            </a:r>
          </a:p>
          <a:p>
            <a:pPr marL="1314450" lvl="2" indent="-514350">
              <a:buNone/>
            </a:pPr>
            <a:r>
              <a:rPr lang="en-US" smtClean="0">
                <a:solidFill>
                  <a:srgbClr val="7030A0"/>
                </a:solidFill>
                <a:latin typeface="Gill Sans" charset="0"/>
              </a:rPr>
              <a:t>Land use change, output reduction, emissions per unit output</a:t>
            </a:r>
          </a:p>
          <a:p>
            <a:pPr marL="914400" lvl="1" indent="-514350">
              <a:buNone/>
            </a:pPr>
            <a:r>
              <a:rPr lang="en-US" smtClean="0">
                <a:solidFill>
                  <a:srgbClr val="00B050"/>
                </a:solidFill>
                <a:latin typeface="Gill Sans" charset="0"/>
              </a:rPr>
              <a:t>Solutions:  how can we facilitate action?</a:t>
            </a:r>
            <a:endParaRPr lang="en-US" dirty="0" smtClean="0">
              <a:solidFill>
                <a:srgbClr val="00B050"/>
              </a:solidFill>
              <a:latin typeface="Gill Sans" charset="0"/>
            </a:endParaRP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Concern, trust, agency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Capability, technology, ability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Regulation, incentives, actions</a:t>
            </a: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00B050"/>
                </a:solidFill>
                <a:latin typeface="Gill Sans" charset="0"/>
              </a:rPr>
              <a:t>Timing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Evolution of cooperation and acceptance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Gradual diffusion of technology and ideas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863439" y="2500306"/>
            <a:ext cx="2940864" cy="1714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96486" y="1214422"/>
            <a:ext cx="1625215" cy="9286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68650" y="1285860"/>
            <a:ext cx="1625215" cy="9286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928659" y="4429132"/>
            <a:ext cx="1625215" cy="9286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8650" y="4500570"/>
            <a:ext cx="1625215" cy="9286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84299" y="3000372"/>
            <a:ext cx="2089562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06051" y="6072206"/>
            <a:ext cx="7971290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32139" y="3929066"/>
            <a:ext cx="619129" cy="5715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2139" y="5376114"/>
            <a:ext cx="619129" cy="5715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708656" y="5214950"/>
            <a:ext cx="619129" cy="5715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2244309" y="2071678"/>
            <a:ext cx="851303" cy="64294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399092" y="3929066"/>
            <a:ext cx="619129" cy="50006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494738" y="2071678"/>
            <a:ext cx="851303" cy="64294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417347" y="4071942"/>
            <a:ext cx="851303" cy="57150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5929319" y="3393215"/>
            <a:ext cx="2071702" cy="172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7569417" y="4170169"/>
            <a:ext cx="571504" cy="23217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7614066" y="2339571"/>
            <a:ext cx="714380" cy="46434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76483" y="1643050"/>
            <a:ext cx="3637385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589329" y="3321777"/>
            <a:ext cx="2071702" cy="17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V="1">
            <a:off x="857221" y="4423179"/>
            <a:ext cx="142876" cy="15478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860198" y="5206020"/>
            <a:ext cx="214314" cy="23217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2559827" y="5137559"/>
            <a:ext cx="142876" cy="15478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250394" y="2714620"/>
            <a:ext cx="26313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u="sng" dirty="0" smtClean="0"/>
              <a:t>Future proofing farming</a:t>
            </a:r>
          </a:p>
          <a:p>
            <a:pPr>
              <a:buFontTx/>
              <a:buChar char="-"/>
            </a:pPr>
            <a:r>
              <a:rPr lang="en-NZ" sz="1100" dirty="0" smtClean="0"/>
              <a:t>Graduated standards (</a:t>
            </a:r>
            <a:r>
              <a:rPr lang="en-NZ" sz="1100" dirty="0" err="1" smtClean="0"/>
              <a:t>eg</a:t>
            </a:r>
            <a:r>
              <a:rPr lang="en-NZ" sz="1100" dirty="0" smtClean="0"/>
              <a:t> gold standard)</a:t>
            </a:r>
          </a:p>
          <a:p>
            <a:pPr>
              <a:buFontTx/>
              <a:buChar char="-"/>
            </a:pPr>
            <a:r>
              <a:rPr lang="en-NZ" sz="1100" dirty="0" smtClean="0"/>
              <a:t>Best practice</a:t>
            </a:r>
          </a:p>
          <a:p>
            <a:pPr>
              <a:buFontTx/>
              <a:buChar char="-"/>
            </a:pPr>
            <a:r>
              <a:rPr lang="en-NZ" sz="1100" dirty="0" smtClean="0"/>
              <a:t>All environmental values + profit</a:t>
            </a:r>
          </a:p>
          <a:p>
            <a:pPr>
              <a:buFontTx/>
              <a:buChar char="-"/>
            </a:pPr>
            <a:r>
              <a:rPr lang="en-NZ" sz="1100" dirty="0" smtClean="0"/>
              <a:t>Science based</a:t>
            </a:r>
          </a:p>
          <a:p>
            <a:pPr>
              <a:buFontTx/>
              <a:buChar char="-"/>
            </a:pPr>
            <a:r>
              <a:rPr lang="en-NZ" sz="1100" dirty="0" smtClean="0"/>
              <a:t>Outcome based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6500823" y="1500175"/>
            <a:ext cx="123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 dirty="0" smtClean="0"/>
              <a:t>Farmer accreditation</a:t>
            </a:r>
            <a:endParaRPr lang="en-US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578215" y="4572008"/>
            <a:ext cx="1083476" cy="85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dirty="0" smtClean="0"/>
              <a:t>Extension</a:t>
            </a:r>
          </a:p>
          <a:p>
            <a:r>
              <a:rPr lang="en-NZ" sz="1100" dirty="0" smtClean="0"/>
              <a:t>-Community support</a:t>
            </a:r>
          </a:p>
          <a:p>
            <a:r>
              <a:rPr lang="en-NZ" sz="1100" dirty="0" smtClean="0"/>
              <a:t>-Expert input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7584299" y="3000372"/>
            <a:ext cx="2089562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dirty="0" smtClean="0"/>
              <a:t>Important groups</a:t>
            </a:r>
          </a:p>
          <a:p>
            <a:r>
              <a:rPr lang="en-NZ" sz="1100" dirty="0" err="1" smtClean="0"/>
              <a:t>Incl</a:t>
            </a:r>
            <a:r>
              <a:rPr lang="en-NZ" sz="1100" dirty="0" smtClean="0"/>
              <a:t> Maori, </a:t>
            </a:r>
            <a:r>
              <a:rPr lang="en-NZ" sz="1100" dirty="0"/>
              <a:t>f</a:t>
            </a:r>
            <a:r>
              <a:rPr lang="en-NZ" sz="1100" dirty="0" smtClean="0"/>
              <a:t>ormal training, local government (</a:t>
            </a:r>
            <a:r>
              <a:rPr lang="en-NZ" sz="1100" dirty="0" err="1" smtClean="0"/>
              <a:t>incl</a:t>
            </a:r>
            <a:r>
              <a:rPr lang="en-NZ" sz="1100" dirty="0" smtClean="0"/>
              <a:t> regulation), banking</a:t>
            </a:r>
            <a:endParaRPr lang="en-US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928659" y="1428737"/>
            <a:ext cx="1160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dirty="0" smtClean="0"/>
              <a:t>Branding / appellation</a:t>
            </a:r>
            <a:endParaRPr lang="en-US" sz="1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160833" y="4714885"/>
            <a:ext cx="116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 dirty="0" smtClean="0"/>
              <a:t>Promotion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708656" y="5357826"/>
            <a:ext cx="619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100" dirty="0" smtClean="0"/>
              <a:t>Public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154747" y="5429265"/>
            <a:ext cx="773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100" dirty="0" smtClean="0"/>
              <a:t>Inter-national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232139" y="4071942"/>
            <a:ext cx="619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100" dirty="0" smtClean="0"/>
              <a:t>Local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1083442" y="6143645"/>
            <a:ext cx="371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dirty="0" smtClean="0"/>
              <a:t>Managing standards</a:t>
            </a:r>
            <a:r>
              <a:rPr lang="en-US" sz="1100" dirty="0" smtClean="0"/>
              <a:t> to develop, improve over </a:t>
            </a:r>
            <a:r>
              <a:rPr lang="en-US" sz="1100" smtClean="0"/>
              <a:t>time </a:t>
            </a:r>
            <a:endParaRPr lang="en-NZ" sz="1200" b="1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5572129" y="6143645"/>
            <a:ext cx="332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="1" dirty="0" smtClean="0"/>
              <a:t>Financing </a:t>
            </a:r>
            <a:r>
              <a:rPr lang="en-NZ" sz="1100" dirty="0" smtClean="0"/>
              <a:t>of development and </a:t>
            </a:r>
            <a:r>
              <a:rPr lang="en-NZ" sz="1100" smtClean="0"/>
              <a:t>implementation </a:t>
            </a:r>
            <a:endParaRPr lang="en-US" sz="1200" dirty="0"/>
          </a:p>
        </p:txBody>
      </p:sp>
      <p:cxnSp>
        <p:nvCxnSpPr>
          <p:cNvPr id="56" name="Straight Arrow Connector 55"/>
          <p:cNvCxnSpPr/>
          <p:nvPr/>
        </p:nvCxnSpPr>
        <p:spPr>
          <a:xfrm rot="5400000" flipH="1" flipV="1">
            <a:off x="1178692" y="5929264"/>
            <a:ext cx="428628" cy="17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4739546" y="5928470"/>
            <a:ext cx="428628" cy="17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8376931" y="5928470"/>
            <a:ext cx="428628" cy="172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86921" y="214290"/>
            <a:ext cx="88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u="sng" dirty="0" smtClean="0"/>
              <a:t>Future Proofing NZ Farming</a:t>
            </a:r>
            <a:endParaRPr lang="en-US" sz="3200" b="1" u="sn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err="1" smtClean="0"/>
              <a:t>AgDialogue</a:t>
            </a:r>
            <a:r>
              <a:rPr lang="en-NZ" dirty="0" smtClean="0"/>
              <a:t>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/>
              <a:t>Simplified Gold Standard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Farmers working together locally &amp; improved OVERSEER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100% Pure Food brand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Alternative financing mechanisms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Proactive banking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Sustainable Cooking TV competition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Kiwi farming game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Infusing the syllabus (“farming academy”)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err="1" smtClean="0"/>
              <a:t>Kapa</a:t>
            </a:r>
            <a:r>
              <a:rPr lang="en-NZ" dirty="0" smtClean="0"/>
              <a:t> </a:t>
            </a:r>
            <a:r>
              <a:rPr lang="en-NZ" dirty="0" err="1" smtClean="0"/>
              <a:t>Haka</a:t>
            </a:r>
            <a:r>
              <a:rPr lang="en-NZ" dirty="0" smtClean="0"/>
              <a:t> competition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143000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Key points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76536" y="1916832"/>
            <a:ext cx="8568952" cy="45365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Many actors can take leadership on agricultural emissions</a:t>
            </a:r>
          </a:p>
          <a:p>
            <a:pPr marL="514350" indent="-514350">
              <a:buFont typeface="+mj-lt"/>
              <a:buAutoNum type="arabicPeriod"/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Objectives should drive action</a:t>
            </a:r>
          </a:p>
          <a:p>
            <a:pPr marL="514350" indent="-514350">
              <a:buFont typeface="+mj-lt"/>
              <a:buAutoNum type="arabicPeriod"/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A complex problem requires many different strategies for solution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>
              <a:buNone/>
            </a:pPr>
            <a:endParaRPr lang="en-US" dirty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891952"/>
          </a:xfrm>
          <a:solidFill>
            <a:srgbClr val="FFFF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dirty="0" smtClean="0">
                <a:solidFill>
                  <a:srgbClr val="020089"/>
                </a:solidFill>
                <a:latin typeface="Gill Sans" charset="0"/>
              </a:rPr>
              <a:t>Time frames</a:t>
            </a:r>
            <a:endParaRPr lang="en-US" b="0" dirty="0">
              <a:solidFill>
                <a:srgbClr val="020089"/>
              </a:solidFill>
              <a:latin typeface="Gill Sans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268760"/>
            <a:ext cx="8382000" cy="51845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914400" lvl="1" indent="-514350"/>
            <a:r>
              <a:rPr lang="en-US" smtClean="0">
                <a:solidFill>
                  <a:srgbClr val="400080"/>
                </a:solidFill>
                <a:latin typeface="Gill Sans" charset="0"/>
              </a:rPr>
              <a:t>International agreements and action will evolve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Domestic cooperation builds over time</a:t>
            </a:r>
          </a:p>
          <a:p>
            <a:pPr marL="914400" lvl="1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New technologies will emerge</a:t>
            </a:r>
          </a:p>
          <a:p>
            <a:pPr marL="914400" lvl="1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Existing technologies will gradually disseminate</a:t>
            </a:r>
          </a:p>
          <a:p>
            <a:pPr marL="914400" lvl="1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Current actions will depend on current concern, capability and incentives but also expectations of future incentives/regulation</a:t>
            </a:r>
          </a:p>
          <a:p>
            <a:pPr marL="914400" lvl="1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Solutions need to be responsive to current situation while maintaining and building a long-term strategic 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891952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dirty="0" smtClean="0">
                <a:solidFill>
                  <a:srgbClr val="020089"/>
                </a:solidFill>
                <a:latin typeface="Gill Sans" charset="0"/>
              </a:rPr>
              <a:t>(very) Long term vision</a:t>
            </a:r>
            <a:endParaRPr lang="en-US" b="0" dirty="0">
              <a:solidFill>
                <a:srgbClr val="020089"/>
              </a:solidFill>
              <a:latin typeface="Gill Sans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268760"/>
            <a:ext cx="8382000" cy="54726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International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Complete and stable (sufficiently stringent) international agreement</a:t>
            </a:r>
          </a:p>
          <a:p>
            <a:pPr marL="1314450" lvl="2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NZ </a:t>
            </a: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policies and mitigation practices understood and used where appropriate: integrity </a:t>
            </a:r>
            <a:r>
              <a:rPr lang="en-US" smtClean="0">
                <a:solidFill>
                  <a:srgbClr val="400080"/>
                </a:solidFill>
                <a:latin typeface="Gill Sans" charset="0"/>
              </a:rPr>
              <a:t>and demonstration</a:t>
            </a:r>
          </a:p>
          <a:p>
            <a:pPr marL="1314450" lvl="2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Stable regulation in other countries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Within NZ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Full climate cost imposed on marginal emissions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Fair compensation for land value changes – or historical grievance accepted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Communities and workers have fully adjusted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Farmers are knowledgeable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Ongoing research and dissemination of ideas</a:t>
            </a:r>
          </a:p>
          <a:p>
            <a:pPr marL="1314450" lvl="2" indent="-514350"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Other key environmental resources well managed</a:t>
            </a:r>
          </a:p>
          <a:p>
            <a:pPr marL="1314450" lvl="2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This probably involves a farm-scale ETS.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747936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0" dirty="0" smtClean="0">
                <a:solidFill>
                  <a:srgbClr val="020089"/>
                </a:solidFill>
                <a:latin typeface="Gill Sans" charset="0"/>
              </a:rPr>
              <a:t>Short term</a:t>
            </a:r>
            <a:endParaRPr lang="en-US" b="0" dirty="0">
              <a:solidFill>
                <a:srgbClr val="020089"/>
              </a:solidFill>
              <a:latin typeface="Gill Sans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96616" y="1196752"/>
            <a:ext cx="8136904" cy="54726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Don’t delay but don’t rush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Keep long term in mind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Create and maintain options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Focus on long-term efficiency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Focus on fair process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Experiment and learn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Integrity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High quality information</a:t>
            </a:r>
          </a:p>
          <a:p>
            <a:pPr marL="514350" indent="-514350"/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Broad set of actions on all </a:t>
            </a:r>
            <a:r>
              <a:rPr lang="en-US" smtClean="0">
                <a:solidFill>
                  <a:srgbClr val="400080"/>
                </a:solidFill>
                <a:latin typeface="Gill Sans" charset="0"/>
              </a:rPr>
              <a:t>three components:  concern, capability, contracting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891952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smtClean="0">
                <a:solidFill>
                  <a:srgbClr val="020089"/>
                </a:solidFill>
                <a:latin typeface="Gill Sans" charset="0"/>
              </a:rPr>
              <a:t>Short term package of actions</a:t>
            </a:r>
            <a:endParaRPr lang="en-US" b="0" dirty="0">
              <a:solidFill>
                <a:srgbClr val="020089"/>
              </a:solidFill>
              <a:latin typeface="Gill Sans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196752"/>
            <a:ext cx="8943528" cy="5400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‘Future proofing NZ farming’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9 prototypes as seeds for many more by actors at all levels</a:t>
            </a:r>
          </a:p>
          <a:p>
            <a:pPr marL="514350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Processor level ETS considered ineffective and possibly damaging  </a:t>
            </a:r>
          </a:p>
          <a:p>
            <a:pPr marL="514350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NZ Units required for N fertiliser sales</a:t>
            </a:r>
          </a:p>
          <a:p>
            <a:pPr marL="1314450" lvl="2" indent="-514350"/>
            <a:r>
              <a:rPr lang="en-US" smtClean="0">
                <a:solidFill>
                  <a:srgbClr val="400080"/>
                </a:solidFill>
                <a:latin typeface="Gill Sans" charset="0"/>
              </a:rPr>
              <a:t>rebate for use of N inhibitors</a:t>
            </a:r>
          </a:p>
          <a:p>
            <a:pPr marL="514350" indent="-514350">
              <a:buNone/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Explore use of capital gains tax on rural land</a:t>
            </a:r>
          </a:p>
          <a:p>
            <a:pPr marL="1314450" lvl="2" indent="-514350"/>
            <a:r>
              <a:rPr lang="en-US" smtClean="0">
                <a:solidFill>
                  <a:srgbClr val="400080"/>
                </a:solidFill>
                <a:latin typeface="Gill Sans" charset="0"/>
              </a:rPr>
              <a:t>lack of tax causes distortion that may increase emissions</a:t>
            </a:r>
          </a:p>
          <a:p>
            <a:pPr marL="1314450" lvl="2" indent="-514350"/>
            <a:r>
              <a:rPr lang="en-US" smtClean="0">
                <a:solidFill>
                  <a:srgbClr val="400080"/>
                </a:solidFill>
                <a:latin typeface="Gill Sans" charset="0"/>
              </a:rPr>
              <a:t>could be used to contribute to NZ cost-bearing out of future gains rather than past equity</a:t>
            </a:r>
          </a:p>
          <a:p>
            <a:pPr marL="1314450" lvl="2" indent="-514350"/>
            <a:r>
              <a:rPr lang="en-US" smtClean="0">
                <a:solidFill>
                  <a:srgbClr val="400080"/>
                </a:solidFill>
                <a:latin typeface="Gill Sans" charset="0"/>
              </a:rPr>
              <a:t>could be used to fund standards, accreditation, extension and promotion of NZ brand.</a:t>
            </a:r>
          </a:p>
          <a:p>
            <a:pPr marL="914400" lvl="1" indent="-514350">
              <a:buNone/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020E-01BD-4F23-978F-F836AFA7F16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visualphotos.com/photo/2x3710351/farmland_henderson_valley_waitakere_ranges_north_600-01458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50260" cy="3501008"/>
          </a:xfrm>
          <a:prstGeom prst="rect">
            <a:avLst/>
          </a:prstGeom>
          <a:noFill/>
        </p:spPr>
      </p:pic>
      <p:pic>
        <p:nvPicPr>
          <p:cNvPr id="6" name="Picture 4" descr="http://t2.gstatic.com/images?q=tbn:ANd9GcRV-sa83FWUIBQ2uFAqc2PHuSeKcU8GPrwgSj7TJhoBeGCbB1Rjd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5008" y="5445224"/>
            <a:ext cx="4880992" cy="1412776"/>
          </a:xfrm>
          <a:prstGeom prst="rect">
            <a:avLst/>
          </a:prstGeom>
          <a:noFill/>
        </p:spPr>
      </p:pic>
      <p:pic>
        <p:nvPicPr>
          <p:cNvPr id="5" name="Picture 6" descr="http://t1.gstatic.com/images?q=tbn:ANd9GcTLYgr96oZlnz4B8p40AQn_0p0Xr8lFv_qNApULju74gaL8FP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36380"/>
            <a:ext cx="5025008" cy="3721620"/>
          </a:xfrm>
          <a:prstGeom prst="rect">
            <a:avLst/>
          </a:prstGeom>
          <a:noFill/>
        </p:spPr>
      </p:pic>
      <p:pic>
        <p:nvPicPr>
          <p:cNvPr id="4" name="Picture 8" descr="http://t1.gstatic.com/images?q=tbn:ANd9GcR11l9tBkAUVhke6NUZbbFxEhjWW5-KgcJUOPGbjsPMvupAUBd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5008" y="1"/>
            <a:ext cx="4880991" cy="5465725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628800"/>
            <a:ext cx="8991600" cy="21755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 eaLnBrk="1" hangingPunct="1"/>
            <a:r>
              <a:rPr lang="en-US" sz="5400" b="0" smtClean="0">
                <a:solidFill>
                  <a:schemeClr val="bg1"/>
                </a:solidFill>
              </a:rPr>
              <a:t>www.motu.org.nz</a:t>
            </a:r>
            <a:br>
              <a:rPr lang="en-US" sz="5400" b="0" smtClean="0">
                <a:solidFill>
                  <a:schemeClr val="bg1"/>
                </a:solidFill>
              </a:rPr>
            </a:br>
            <a:r>
              <a:rPr lang="en-US" sz="5400" b="0" smtClean="0">
                <a:solidFill>
                  <a:schemeClr val="bg1"/>
                </a:solidFill>
              </a:rPr>
              <a:t>www.climatechange.govt.nz</a:t>
            </a:r>
            <a:br>
              <a:rPr lang="en-US" sz="5400" b="0" smtClean="0">
                <a:solidFill>
                  <a:schemeClr val="bg1"/>
                </a:solidFill>
              </a:rPr>
            </a:br>
            <a:r>
              <a:rPr lang="en-US" sz="4400" b="0" smtClean="0"/>
              <a:t/>
            </a:r>
            <a:br>
              <a:rPr lang="en-US" sz="4400" b="0" smtClean="0"/>
            </a:br>
            <a:endParaRPr lang="en-AU" sz="4400" b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747936"/>
          </a:xfrm>
          <a:solidFill>
            <a:srgbClr val="FFFF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Who acts?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412776"/>
            <a:ext cx="8382000" cy="4824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lnSpc>
                <a:spcPct val="90000"/>
              </a:lnSpc>
              <a:buFontTx/>
              <a:buChar char="•"/>
            </a:pPr>
            <a:endParaRPr lang="en-US" sz="2800" dirty="0" smtClean="0">
              <a:solidFill>
                <a:srgbClr val="FF000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48544" y="1196752"/>
            <a:ext cx="8382000" cy="532859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National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Central government	Iwi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Industry (Fonterra, Fed farmers, Beef+Lamb, MIA, Ballance...)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Banks	Universities	CRIs		NGOs	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Regional 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Local government	Universities	ITOs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Fed farmers		Rural women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Iwi				Banks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Community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Fed Farmers		Rural Women	Cultural groups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Iwi				Schools		Sports clubs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Urban communities?	Local firms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8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Individuals 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Farmers – Companies, corporations, and individuals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Managers		Workers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NZ" sz="2400" b="0" i="0" u="none" strike="noStrike" kern="1200" cap="none" spc="0" normalizeH="0" baseline="0" noProof="0" smtClean="0">
                <a:ln>
                  <a:noFill/>
                </a:ln>
                <a:solidFill>
                  <a:srgbClr val="40008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</a:rPr>
              <a:t>Owners			</a:t>
            </a:r>
          </a:p>
          <a:p>
            <a:pPr marL="1314450" marR="0" lvl="2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NZ" sz="2400" b="0" i="0" u="none" strike="noStrike" kern="1200" cap="none" spc="0" normalizeH="0" baseline="0" noProof="0" smtClean="0">
              <a:ln>
                <a:noFill/>
              </a:ln>
              <a:solidFill>
                <a:srgbClr val="400080"/>
              </a:solidFill>
              <a:effectLst/>
              <a:uLnTx/>
              <a:uFillTx/>
              <a:latin typeface="Gill Sans" charset="0"/>
              <a:ea typeface="+mn-ea"/>
              <a:cs typeface="+mn-cs"/>
            </a:endParaRP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400080"/>
              </a:solidFill>
              <a:effectLst/>
              <a:uLnTx/>
              <a:uFillTx/>
              <a:latin typeface="Gill Sans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819944"/>
          </a:xfrm>
          <a:solidFill>
            <a:srgbClr val="FFFF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dirty="0" smtClean="0">
                <a:solidFill>
                  <a:srgbClr val="400080"/>
                </a:solidFill>
                <a:latin typeface="Gill Sans" charset="0"/>
              </a:rPr>
              <a:t>Why act?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340768"/>
            <a:ext cx="8382000" cy="489654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>
                <a:solidFill>
                  <a:srgbClr val="400080"/>
                </a:solidFill>
                <a:latin typeface="Gill Sans" charset="0"/>
              </a:rPr>
              <a:t>Global climate effects</a:t>
            </a:r>
            <a:r>
              <a:rPr lang="en-US" sz="2800" smtClean="0">
                <a:solidFill>
                  <a:srgbClr val="400080"/>
                </a:solidFill>
                <a:latin typeface="Gill Sans" charset="0"/>
              </a:rPr>
              <a:t>:  </a:t>
            </a:r>
            <a:r>
              <a:rPr lang="en-US" sz="2800" smtClean="0">
                <a:solidFill>
                  <a:srgbClr val="FF0000"/>
                </a:solidFill>
                <a:latin typeface="Gill Sans" charset="0"/>
              </a:rPr>
              <a:t>environment</a:t>
            </a:r>
          </a:p>
          <a:p>
            <a:pPr marL="1314450" lvl="2" indent="-514350">
              <a:lnSpc>
                <a:spcPct val="90000"/>
              </a:lnSpc>
              <a:buNone/>
            </a:pPr>
            <a:r>
              <a:rPr lang="en-US" smtClean="0">
                <a:solidFill>
                  <a:srgbClr val="FF0000"/>
                </a:solidFill>
                <a:latin typeface="Gill Sans" charset="0"/>
              </a:rPr>
              <a:t>Mitigate sustainably</a:t>
            </a:r>
          </a:p>
          <a:p>
            <a:pPr marL="1314450" lvl="2" indent="-514350">
              <a:lnSpc>
                <a:spcPct val="90000"/>
              </a:lnSpc>
              <a:buNone/>
            </a:pPr>
            <a:r>
              <a:rPr lang="en-US" smtClean="0">
                <a:solidFill>
                  <a:srgbClr val="FF0000"/>
                </a:solidFill>
                <a:latin typeface="Gill Sans" charset="0"/>
              </a:rPr>
              <a:t>Learning about policy and mitigation</a:t>
            </a:r>
          </a:p>
          <a:p>
            <a:pPr marL="1314450" lvl="2" indent="-514350">
              <a:lnSpc>
                <a:spcPct val="90000"/>
              </a:lnSpc>
              <a:buNone/>
            </a:pPr>
            <a:r>
              <a:rPr lang="en-US" smtClean="0">
                <a:solidFill>
                  <a:srgbClr val="FF0000"/>
                </a:solidFill>
                <a:latin typeface="Gill Sans" charset="0"/>
              </a:rPr>
              <a:t>Build integrity and trust</a:t>
            </a:r>
            <a:endParaRPr lang="en-US" dirty="0" smtClean="0">
              <a:solidFill>
                <a:srgbClr val="FF000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>
                <a:solidFill>
                  <a:srgbClr val="400080"/>
                </a:solidFill>
                <a:latin typeface="Gill Sans" charset="0"/>
              </a:rPr>
              <a:t>Country has target – mitigation allows the country as a whole to meet it at lower cost:  </a:t>
            </a:r>
            <a:r>
              <a:rPr lang="en-US" sz="2800" dirty="0" smtClean="0">
                <a:solidFill>
                  <a:srgbClr val="FF0000"/>
                </a:solidFill>
                <a:latin typeface="Gill Sans" charset="0"/>
              </a:rPr>
              <a:t>efficiency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>
                <a:solidFill>
                  <a:srgbClr val="400080"/>
                </a:solidFill>
                <a:latin typeface="Gill Sans" charset="0"/>
              </a:rPr>
              <a:t>Country has target – if there is no policy, costs will fall on tax payers:  </a:t>
            </a:r>
            <a:r>
              <a:rPr lang="en-US" sz="2800" dirty="0" smtClean="0">
                <a:solidFill>
                  <a:srgbClr val="FF0000"/>
                </a:solidFill>
                <a:latin typeface="Gill Sans" charset="0"/>
              </a:rPr>
              <a:t>equity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>
                <a:solidFill>
                  <a:srgbClr val="400080"/>
                </a:solidFill>
                <a:latin typeface="Gill Sans" charset="0"/>
              </a:rPr>
              <a:t>NZ wants to demonstrate its efforts to be clean-green:  </a:t>
            </a:r>
            <a:r>
              <a:rPr lang="en-US" sz="2800" dirty="0" smtClean="0">
                <a:solidFill>
                  <a:srgbClr val="FF0000"/>
                </a:solidFill>
                <a:latin typeface="Gill Sans" charset="0"/>
              </a:rPr>
              <a:t>perception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dirty="0" smtClean="0">
                <a:solidFill>
                  <a:srgbClr val="400080"/>
                </a:solidFill>
                <a:latin typeface="Gill Sans" charset="0"/>
              </a:rPr>
              <a:t>Country has target and by mitigating we can also address water quality issues:  </a:t>
            </a:r>
            <a:r>
              <a:rPr lang="en-US" sz="2800" dirty="0" smtClean="0">
                <a:solidFill>
                  <a:srgbClr val="FF0000"/>
                </a:solidFill>
                <a:latin typeface="Gill Sans" charset="0"/>
              </a:rPr>
              <a:t>co-benefits</a:t>
            </a:r>
          </a:p>
          <a:p>
            <a:pPr marL="514350" indent="-514350" eaLnBrk="1" hangingPunct="1">
              <a:lnSpc>
                <a:spcPct val="90000"/>
              </a:lnSpc>
              <a:buFontTx/>
              <a:buChar char="•"/>
            </a:pPr>
            <a:endParaRPr lang="en-US" sz="2800" dirty="0" smtClean="0">
              <a:solidFill>
                <a:srgbClr val="FF000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dirty="0" smtClean="0">
                <a:solidFill>
                  <a:srgbClr val="400080"/>
                </a:solidFill>
                <a:latin typeface="Gill Sans" charset="0"/>
              </a:rPr>
              <a:t>Things to watch for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412776"/>
            <a:ext cx="8943528" cy="4824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lnSpc>
                <a:spcPct val="90000"/>
              </a:lnSpc>
              <a:buNone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If NZ wants to provide leadership on Ag emissions we must show that we can mitigate while avoiding adverse consequences</a:t>
            </a:r>
          </a:p>
          <a:p>
            <a:pPr marL="514350" indent="-514350" eaLnBrk="1" hangingPunct="1">
              <a:lnSpc>
                <a:spcPct val="90000"/>
              </a:lnSpc>
              <a:buNone/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Food security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Farmers and rural communities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Agricultural sector – NZ economy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Tax payers</a:t>
            </a: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Leakage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891952"/>
          </a:xfrm>
          <a:solidFill>
            <a:srgbClr val="FFFF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dirty="0" smtClean="0">
                <a:solidFill>
                  <a:srgbClr val="400080"/>
                </a:solidFill>
                <a:latin typeface="Gill Sans" charset="0"/>
              </a:rPr>
              <a:t>What can </a:t>
            </a:r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we do?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628800"/>
            <a:ext cx="8382000" cy="4608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Change land use</a:t>
            </a:r>
          </a:p>
          <a:p>
            <a:pPr marL="914400" lvl="1" indent="-514350">
              <a:lnSpc>
                <a:spcPct val="90000"/>
              </a:lnSpc>
              <a:buFontTx/>
              <a:buChar char="•"/>
            </a:pPr>
            <a:r>
              <a:rPr lang="en-US" sz="2400" smtClean="0">
                <a:solidFill>
                  <a:srgbClr val="400080"/>
                </a:solidFill>
                <a:latin typeface="Gill Sans" charset="0"/>
              </a:rPr>
              <a:t>Forestry / Natives </a:t>
            </a:r>
            <a:endParaRPr lang="en-US" sz="2400" dirty="0" smtClean="0">
              <a:solidFill>
                <a:srgbClr val="400080"/>
              </a:solidFill>
              <a:latin typeface="Gill Sans" charset="0"/>
            </a:endParaRPr>
          </a:p>
          <a:p>
            <a:pPr marL="914400" lvl="1" indent="-514350">
              <a:lnSpc>
                <a:spcPct val="90000"/>
              </a:lnSpc>
              <a:buFontTx/>
              <a:buChar char="•"/>
            </a:pPr>
            <a:r>
              <a:rPr lang="en-US" sz="2400" dirty="0" smtClean="0">
                <a:solidFill>
                  <a:srgbClr val="400080"/>
                </a:solidFill>
                <a:latin typeface="Gill Sans" charset="0"/>
              </a:rPr>
              <a:t>Other food crops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Reduce production intensity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00080"/>
                </a:solidFill>
                <a:latin typeface="Gill Sans" charset="0"/>
              </a:rPr>
              <a:t>Reduce emissions per unit of output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88640"/>
            <a:ext cx="8382000" cy="864096"/>
          </a:xfrm>
          <a:solidFill>
            <a:schemeClr val="accent3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Land use change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pic>
        <p:nvPicPr>
          <p:cNvPr id="5" name="Picture 4" descr="figure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2520" y="908720"/>
            <a:ext cx="9000999" cy="56166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0512" y="0"/>
            <a:ext cx="9145016" cy="144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600" smtClean="0">
                <a:solidFill>
                  <a:srgbClr val="400080"/>
                </a:solidFill>
                <a:latin typeface="Gill Sans" charset="0"/>
              </a:rPr>
              <a:t>Net emissions fall from land use change</a:t>
            </a:r>
            <a:br>
              <a:rPr lang="en-US" sz="3600" smtClean="0">
                <a:solidFill>
                  <a:srgbClr val="400080"/>
                </a:solidFill>
                <a:latin typeface="Gill Sans" charset="0"/>
              </a:rPr>
            </a:br>
            <a:r>
              <a:rPr lang="en-US" sz="3600" smtClean="0">
                <a:solidFill>
                  <a:srgbClr val="400080"/>
                </a:solidFill>
                <a:latin typeface="Gill Sans" charset="0"/>
              </a:rPr>
              <a:t>~4% over 20 years from AgETS</a:t>
            </a:r>
            <a:endParaRPr lang="en-US" sz="3600" b="0" dirty="0">
              <a:solidFill>
                <a:srgbClr val="400080"/>
              </a:solidFill>
              <a:latin typeface="Gill Sans" charset="0"/>
            </a:endParaRPr>
          </a:p>
        </p:txBody>
      </p:sp>
      <p:pic>
        <p:nvPicPr>
          <p:cNvPr id="5" name="Picture 4" descr="figure4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6536" y="1124744"/>
            <a:ext cx="8568952" cy="5733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0935" y="980728"/>
            <a:ext cx="461665" cy="100811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CO" sz="1800" smtClean="0">
                <a:solidFill>
                  <a:schemeClr val="tx1"/>
                </a:solidFill>
              </a:rPr>
              <a:t>Gg CO</a:t>
            </a:r>
            <a:r>
              <a:rPr lang="es-CO" sz="1800" baseline="-25000" smtClean="0">
                <a:solidFill>
                  <a:schemeClr val="tx1"/>
                </a:solidFill>
              </a:rPr>
              <a:t>2</a:t>
            </a:r>
            <a:endParaRPr lang="es-CO" sz="1800" baseline="-25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83820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0" smtClean="0">
                <a:solidFill>
                  <a:srgbClr val="400080"/>
                </a:solidFill>
                <a:latin typeface="Gill Sans" charset="0"/>
              </a:rPr>
              <a:t>Land use change</a:t>
            </a:r>
            <a:endParaRPr lang="en-US" b="0" dirty="0">
              <a:solidFill>
                <a:srgbClr val="400080"/>
              </a:solidFill>
              <a:latin typeface="Gill Sans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62000" y="1556792"/>
            <a:ext cx="8382000" cy="46805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There is likely to be some land use change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It is mostly driven by changes in forest/native returns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It is very slow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en-US" smtClean="0">
              <a:solidFill>
                <a:srgbClr val="400080"/>
              </a:solidFill>
              <a:latin typeface="Gill Sans" charset="0"/>
            </a:endParaRPr>
          </a:p>
          <a:p>
            <a:pPr marL="514350" indent="-514350" eaLnBrk="1" hangingPunct="1">
              <a:lnSpc>
                <a:spcPct val="90000"/>
              </a:lnSpc>
            </a:pPr>
            <a:r>
              <a:rPr lang="en-US" smtClean="0">
                <a:solidFill>
                  <a:srgbClr val="400080"/>
                </a:solidFill>
                <a:latin typeface="Gill Sans" charset="0"/>
              </a:rPr>
              <a:t>There could also be change to other crops:  e.g. oats, hazelnuts…</a:t>
            </a:r>
            <a:endParaRPr lang="en-US" dirty="0" smtClean="0">
              <a:solidFill>
                <a:srgbClr val="400080"/>
              </a:solidFill>
              <a:latin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in Motu template - white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Plain Motu template - white background</Template>
  <TotalTime>2691</TotalTime>
  <Words>1155</Words>
  <Application>Microsoft Office PowerPoint</Application>
  <PresentationFormat>A4 Paper (210x297 mm)</PresentationFormat>
  <Paragraphs>275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Plain Motu template - white background</vt:lpstr>
      <vt:lpstr>Slide 1</vt:lpstr>
      <vt:lpstr>Slide 2</vt:lpstr>
      <vt:lpstr>Who acts?</vt:lpstr>
      <vt:lpstr>Why act?</vt:lpstr>
      <vt:lpstr>Things to watch for</vt:lpstr>
      <vt:lpstr>What can we do?</vt:lpstr>
      <vt:lpstr>Land use change</vt:lpstr>
      <vt:lpstr>Net emissions fall from land use change ~4% over 20 years from AgETS</vt:lpstr>
      <vt:lpstr>Land use change</vt:lpstr>
      <vt:lpstr>Reduce Production Intensity</vt:lpstr>
      <vt:lpstr>Farmer uptake of existing mitigation options</vt:lpstr>
      <vt:lpstr>Dairy:  range of MS per tonne emissions </vt:lpstr>
      <vt:lpstr>Slide 13</vt:lpstr>
      <vt:lpstr>Slide 14</vt:lpstr>
      <vt:lpstr>Slide 15</vt:lpstr>
      <vt:lpstr>How can we act?  3 Cs</vt:lpstr>
      <vt:lpstr>3 Ts</vt:lpstr>
      <vt:lpstr>3 As</vt:lpstr>
      <vt:lpstr>Matrix of actions</vt:lpstr>
      <vt:lpstr>Slide 20</vt:lpstr>
      <vt:lpstr>AgDialogue prototypes</vt:lpstr>
      <vt:lpstr>Key points</vt:lpstr>
      <vt:lpstr>Time frames</vt:lpstr>
      <vt:lpstr>(very) Long term vision</vt:lpstr>
      <vt:lpstr>Short term</vt:lpstr>
      <vt:lpstr>Short term package of actions</vt:lpstr>
      <vt:lpstr>www.motu.org.nz www.climatechange.govt.nz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hugh.mcdonald</dc:creator>
  <cp:lastModifiedBy>Suzi Kerr</cp:lastModifiedBy>
  <cp:revision>333</cp:revision>
  <dcterms:created xsi:type="dcterms:W3CDTF">2011-09-29T22:27:46Z</dcterms:created>
  <dcterms:modified xsi:type="dcterms:W3CDTF">2012-08-21T22:05:39Z</dcterms:modified>
</cp:coreProperties>
</file>