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94" r:id="rId2"/>
    <p:sldId id="393" r:id="rId3"/>
    <p:sldId id="401" r:id="rId4"/>
    <p:sldId id="397" r:id="rId5"/>
    <p:sldId id="398" r:id="rId6"/>
    <p:sldId id="399" r:id="rId7"/>
    <p:sldId id="400" r:id="rId8"/>
    <p:sldId id="402" r:id="rId9"/>
    <p:sldId id="403" r:id="rId10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5696"/>
    <a:srgbClr val="6EC05D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020" autoAdjust="0"/>
    <p:restoredTop sz="94660"/>
  </p:normalViewPr>
  <p:slideViewPr>
    <p:cSldViewPr>
      <p:cViewPr varScale="1">
        <p:scale>
          <a:sx n="73" d="100"/>
          <a:sy n="73" d="100"/>
        </p:scale>
        <p:origin x="-1560" y="-102"/>
      </p:cViewPr>
      <p:guideLst>
        <p:guide orient="horz" pos="256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8D14934-60CC-41E8-93E8-9C3E80394FB0}" type="datetimeFigureOut">
              <a:rPr lang="en-US"/>
              <a:pPr>
                <a:defRPr/>
              </a:pPr>
              <a:t>8/22/2012</a:t>
            </a:fld>
            <a:endParaRPr lang="en-NZ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30EF43F-9975-440D-B433-CCC141EA1EA2}" type="slidenum">
              <a:rPr lang="en-NZ"/>
              <a:pPr>
                <a:defRPr/>
              </a:pPr>
              <a:t>‹#›</a:t>
            </a:fld>
            <a:endParaRPr lang="en-N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6E296FBE-9D69-4EA5-89F5-4CF69B1821E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2790825" cy="2092325"/>
          </a:xfrm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It is a pleasure to be here in Rotorua  with you and speaking after the Minister for Primary Industries.</a:t>
            </a:r>
          </a:p>
          <a:p>
            <a:endParaRPr lang="en-US" smtClean="0"/>
          </a:p>
          <a:p>
            <a:r>
              <a:rPr lang="en-US" smtClean="0"/>
              <a:t>I am honoured to be speaking to companies and to pilots that are integral to New Zealand’s farming success.</a:t>
            </a:r>
          </a:p>
          <a:p>
            <a:endParaRPr lang="en-US" smtClean="0"/>
          </a:p>
          <a:p>
            <a:r>
              <a:rPr lang="en-US" smtClean="0"/>
              <a:t>It reciprocates the presentation  </a:t>
            </a:r>
            <a:r>
              <a:rPr lang="en-NZ" smtClean="0"/>
              <a:t>John Sinclair have at Federated Farmers National Conference in June.</a:t>
            </a:r>
          </a:p>
          <a:p>
            <a:endParaRPr lang="en-US" smtClean="0"/>
          </a:p>
          <a:p>
            <a:r>
              <a:rPr lang="en-US" smtClean="0"/>
              <a:t>Can I say I am a bit awed to be in the company of so many  Top Guns of New Zealand aviation.</a:t>
            </a:r>
          </a:p>
          <a:p>
            <a:endParaRPr lang="en-US" smtClean="0"/>
          </a:p>
          <a:p>
            <a:r>
              <a:rPr lang="en-US" smtClean="0"/>
              <a:t>That includes my pilot of choice but I won’t embarrass him, yet..</a:t>
            </a:r>
          </a:p>
          <a:p>
            <a:endParaRPr lang="en-US" smtClean="0"/>
          </a:p>
          <a:p>
            <a:r>
              <a:rPr lang="en-US" smtClean="0"/>
              <a:t>I guess it is appropriate to tell you a little about Federated Farmers today…</a:t>
            </a:r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F8BF9A-0A2C-4994-BF41-452AAA1139D5}" type="slidenum">
              <a:rPr lang="en-NZ" smtClean="0"/>
              <a:pPr/>
              <a:t>1</a:t>
            </a:fld>
            <a:endParaRPr lang="en-N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782BCA-7732-4505-9559-2E352A40C85E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2790825" cy="2092325"/>
          </a:xfrm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It is a pleasure to be here in Rotorua  with you and speaking after the Minister for Primary Industries.</a:t>
            </a:r>
          </a:p>
          <a:p>
            <a:endParaRPr lang="en-US" smtClean="0"/>
          </a:p>
          <a:p>
            <a:r>
              <a:rPr lang="en-US" smtClean="0"/>
              <a:t>I am honoured to be speaking to companies and to pilots that are integral to New Zealand’s farming success.</a:t>
            </a:r>
          </a:p>
          <a:p>
            <a:endParaRPr lang="en-US" smtClean="0"/>
          </a:p>
          <a:p>
            <a:r>
              <a:rPr lang="en-US" smtClean="0"/>
              <a:t>It reciprocates the presentation  </a:t>
            </a:r>
            <a:r>
              <a:rPr lang="en-NZ" smtClean="0"/>
              <a:t>John Sinclair have at Federated Farmers National Conference in June.</a:t>
            </a:r>
          </a:p>
          <a:p>
            <a:endParaRPr lang="en-US" smtClean="0"/>
          </a:p>
          <a:p>
            <a:r>
              <a:rPr lang="en-US" smtClean="0"/>
              <a:t>Can I say I am a bit awed to be in the company of so many  Top Guns of New Zealand aviation.</a:t>
            </a:r>
          </a:p>
          <a:p>
            <a:endParaRPr lang="en-US" smtClean="0"/>
          </a:p>
          <a:p>
            <a:r>
              <a:rPr lang="en-US" smtClean="0"/>
              <a:t>That includes my pilot of choice but I won’t embarrass him, yet..</a:t>
            </a:r>
          </a:p>
          <a:p>
            <a:endParaRPr lang="en-US" smtClean="0"/>
          </a:p>
          <a:p>
            <a:r>
              <a:rPr lang="en-US" smtClean="0"/>
              <a:t>I guess it is appropriate to tell you a little about Federated Farmers today…</a:t>
            </a: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9E9989-6442-487F-AB89-54FA7D399786}" type="slidenum">
              <a:rPr lang="en-NZ" smtClean="0"/>
              <a:pPr/>
              <a:t>3</a:t>
            </a:fld>
            <a:endParaRPr lang="en-N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9A7B9C-F2A0-4571-AE4F-BD166C6BB107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E569F0-A936-473C-90E8-92569DCB07E8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4B24C7-67DD-4348-9AB0-D2103FDB89FB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C5173D-E8BA-425F-9BDB-3BD321DED658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7E94B6-9D6F-4287-B377-A8414EBCA0C1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2790825" cy="2092325"/>
          </a:xfrm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It is a pleasure to be here in Rotorua  with you and speaking after the Minister for Primary Industries.</a:t>
            </a:r>
          </a:p>
          <a:p>
            <a:endParaRPr lang="en-US" smtClean="0"/>
          </a:p>
          <a:p>
            <a:r>
              <a:rPr lang="en-US" smtClean="0"/>
              <a:t>I am honoured to be speaking to companies and to pilots that are integral to New Zealand’s farming success.</a:t>
            </a:r>
          </a:p>
          <a:p>
            <a:endParaRPr lang="en-US" smtClean="0"/>
          </a:p>
          <a:p>
            <a:r>
              <a:rPr lang="en-US" smtClean="0"/>
              <a:t>It reciprocates the presentation  </a:t>
            </a:r>
            <a:r>
              <a:rPr lang="en-NZ" smtClean="0"/>
              <a:t>John Sinclair have at Federated Farmers National Conference in June.</a:t>
            </a:r>
          </a:p>
          <a:p>
            <a:endParaRPr lang="en-US" smtClean="0"/>
          </a:p>
          <a:p>
            <a:r>
              <a:rPr lang="en-US" smtClean="0"/>
              <a:t>Can I say I am a bit awed to be in the company of so many  Top Guns of New Zealand aviation.</a:t>
            </a:r>
          </a:p>
          <a:p>
            <a:endParaRPr lang="en-US" smtClean="0"/>
          </a:p>
          <a:p>
            <a:r>
              <a:rPr lang="en-US" smtClean="0"/>
              <a:t>That includes my pilot of choice but I won’t embarrass him, yet..</a:t>
            </a:r>
          </a:p>
          <a:p>
            <a:endParaRPr lang="en-US" smtClean="0"/>
          </a:p>
          <a:p>
            <a:r>
              <a:rPr lang="en-US" smtClean="0"/>
              <a:t>I guess it is appropriate to tell you a little about Federated Farmers today…</a:t>
            </a: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A29730-ADAC-449B-ADB1-DDFFDB3092CA}" type="slidenum">
              <a:rPr lang="en-NZ" smtClean="0"/>
              <a:pPr/>
              <a:t>9</a:t>
            </a:fld>
            <a:endParaRPr lang="en-N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93A311-2B8D-4FC9-BDC5-3DDB72C820F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A203DE-D618-417B-BC57-347EF9EC17F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1383FA-4FBF-4FE3-8054-8B2823FB290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64785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NZ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0AA28E-D56C-4B28-B16B-AAF5924A5D0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1C00AE-177F-4EAD-B87C-4DD2C5172B7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64785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40B8B6-B14A-4F0F-B232-EB795C3F245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33C4BB-57F0-41AE-98F7-E0A088F56D5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B315B9-FA2D-477D-964E-CC89D144CA3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755CBC-59C3-41E5-A13C-BAC83C5F4BE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F1EED9-2866-4D92-AAC4-765AC8A73DA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3C1F7B-BDAE-4832-883F-480A077BEE2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CBF1A6-740F-434C-BC10-E5854223307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236A41-08B7-49D2-8D67-24507FACA5F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NZ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10D6B5-3E28-46B9-8AE1-34CADE496BE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FF_Logo_cmyksmall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524750" y="260350"/>
            <a:ext cx="1368425" cy="118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85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Arial Unicode MS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Arial Unicode MS" pitchFamily="34" charset="-128"/>
              </a:defRPr>
            </a:lvl1pPr>
          </a:lstStyle>
          <a:p>
            <a:pPr>
              <a:defRPr/>
            </a:pPr>
            <a:fld id="{10BCC2E9-091F-487C-B065-3424DBF0C54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1032" name="Rectangle 10"/>
          <p:cNvSpPr>
            <a:spLocks noChangeArrowheads="1"/>
          </p:cNvSpPr>
          <p:nvPr/>
        </p:nvSpPr>
        <p:spPr bwMode="auto">
          <a:xfrm>
            <a:off x="0" y="6597650"/>
            <a:ext cx="9144000" cy="260350"/>
          </a:xfrm>
          <a:prstGeom prst="rect">
            <a:avLst/>
          </a:prstGeom>
          <a:solidFill>
            <a:srgbClr val="6EC05D"/>
          </a:solidFill>
          <a:ln w="9525">
            <a:solidFill>
              <a:srgbClr val="6EC05D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adeGothic LT" pitchFamily="50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adeGothic LT" pitchFamily="50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adeGothic LT" pitchFamily="50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adeGothic LT" pitchFamily="50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pc.blogspot.com/2009_04_26_archive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pc.blogspot.com/2009_04_26_archive.html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pc.blogspot.com/2009_04_26_archive.html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pc.blogspot.com/2009_04_26_archive.html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pc.blogspot.com/2009_04_26_archive.html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pc.blogspot.com/2009_04_26_archive.html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 noChangeArrowheads="1"/>
          </p:cNvPicPr>
          <p:nvPr/>
        </p:nvPicPr>
        <p:blipFill>
          <a:blip r:embed="rId3" cstate="print"/>
          <a:srcRect l="8232" t="84329" r="4878" b="5794"/>
          <a:stretch>
            <a:fillRect/>
          </a:stretch>
        </p:blipFill>
        <p:spPr bwMode="auto">
          <a:xfrm>
            <a:off x="0" y="5653088"/>
            <a:ext cx="9144000" cy="120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Box 1"/>
          <p:cNvSpPr txBox="1">
            <a:spLocks noChangeArrowheads="1"/>
          </p:cNvSpPr>
          <p:nvPr/>
        </p:nvSpPr>
        <p:spPr bwMode="auto">
          <a:xfrm>
            <a:off x="250825" y="5416550"/>
            <a:ext cx="5776913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NZ" sz="900">
                <a:solidFill>
                  <a:schemeClr val="bg1"/>
                </a:solidFill>
              </a:rPr>
              <a:t>Photo from http://images3.wikia.nocookie.net/__cb58378/memoryalpha/en/images/8/8b/McCoy_Barrows_flirt_2267.jpg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0" y="3357563"/>
            <a:ext cx="7380288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5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“It’s farming Jim, but not as we know it!”</a:t>
            </a:r>
            <a:endParaRPr lang="en-US" sz="50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53" name="Rectangle 3"/>
          <p:cNvSpPr txBox="1">
            <a:spLocks noChangeArrowheads="1"/>
          </p:cNvSpPr>
          <p:nvPr/>
        </p:nvSpPr>
        <p:spPr bwMode="auto">
          <a:xfrm>
            <a:off x="0" y="4797425"/>
            <a:ext cx="7380288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342900" algn="ctr" eaLnBrk="0" hangingPunct="0">
              <a:spcBef>
                <a:spcPct val="20000"/>
              </a:spcBef>
            </a:pPr>
            <a:r>
              <a:rPr lang="en-NZ" sz="2000" b="1">
                <a:solidFill>
                  <a:schemeClr val="bg1"/>
                </a:solidFill>
                <a:latin typeface="Arial" charset="0"/>
              </a:rPr>
              <a:t>Willy Leferink, Federated Farmers Dairy chairperson</a:t>
            </a:r>
            <a:endParaRPr lang="en-NZ" sz="1600" b="1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2054" name="Picture 1"/>
          <p:cNvPicPr>
            <a:picLocks noChangeAspect="1" noChangeArrowheads="1"/>
          </p:cNvPicPr>
          <p:nvPr/>
        </p:nvPicPr>
        <p:blipFill>
          <a:blip r:embed="rId4" cstate="print"/>
          <a:srcRect l="23605" t="27306" r="37166" b="16522"/>
          <a:stretch>
            <a:fillRect/>
          </a:stretch>
        </p:blipFill>
        <p:spPr bwMode="auto">
          <a:xfrm>
            <a:off x="0" y="0"/>
            <a:ext cx="6310313" cy="564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6310313" y="1916113"/>
            <a:ext cx="2833687" cy="23098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NZ" sz="3600" b="1" i="1" dirty="0">
                <a:latin typeface="+mn-lt"/>
              </a:rPr>
              <a:t>You haven’t seen nothing yet…</a:t>
            </a:r>
            <a:endParaRPr lang="en-NZ" sz="3600" i="1" dirty="0">
              <a:latin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443663" y="4565650"/>
            <a:ext cx="2032000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 dirty="0">
                <a:latin typeface="+mj-lt"/>
              </a:rPr>
              <a:t>Willy </a:t>
            </a:r>
            <a:r>
              <a:rPr lang="en-US" sz="1600" b="1" dirty="0" err="1">
                <a:latin typeface="+mj-lt"/>
              </a:rPr>
              <a:t>Leferink</a:t>
            </a:r>
            <a:endParaRPr lang="en-US" sz="1600" b="1" dirty="0">
              <a:latin typeface="+mj-lt"/>
            </a:endParaRPr>
          </a:p>
          <a:p>
            <a:pPr>
              <a:defRPr/>
            </a:pPr>
            <a:r>
              <a:rPr lang="en-US" sz="1600" b="1" dirty="0">
                <a:latin typeface="+mj-lt"/>
              </a:rPr>
              <a:t>Federated Farmers</a:t>
            </a:r>
            <a:endParaRPr lang="en-NZ" sz="16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lh3.ggpht.com/_sd4aOA0Ur-I/SffuqJ9vJEI/AAAAAAAAFdA/TEeFF1zpdaQ/MONCKTON-carbon%20dixode%20emission%20control%20authority_thumb%5B4%5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1214438"/>
            <a:ext cx="6143625" cy="459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1087438" y="6215063"/>
            <a:ext cx="30876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NZ" sz="1000" dirty="0">
                <a:latin typeface="+mn-lt"/>
                <a:hlinkClick r:id="rId4"/>
              </a:rPr>
              <a:t>Source: pc.blogspot.com/2009_04_26_archive.html</a:t>
            </a:r>
            <a:endParaRPr lang="en-NZ" sz="1000" dirty="0">
              <a:latin typeface="+mn-lt"/>
              <a:cs typeface="Arial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-142875" y="357188"/>
            <a:ext cx="7786688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NZ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 Carbon </a:t>
            </a:r>
            <a:r>
              <a:rPr lang="en-NZ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State?</a:t>
            </a:r>
            <a:endParaRPr lang="en-GB" sz="32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http://images3.wikia.nocookie.net/__cb58378/memoryalpha/en/images/8/8b/McCoy_Barrows_flirt_22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938" y="0"/>
            <a:ext cx="7388226" cy="564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 l="8232" t="84329" r="4878" b="5794"/>
          <a:stretch>
            <a:fillRect/>
          </a:stretch>
        </p:blipFill>
        <p:spPr bwMode="auto">
          <a:xfrm>
            <a:off x="0" y="5653088"/>
            <a:ext cx="9144000" cy="120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Box 1"/>
          <p:cNvSpPr txBox="1">
            <a:spLocks noChangeArrowheads="1"/>
          </p:cNvSpPr>
          <p:nvPr/>
        </p:nvSpPr>
        <p:spPr bwMode="auto">
          <a:xfrm>
            <a:off x="250825" y="5416550"/>
            <a:ext cx="5776913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NZ" sz="900">
                <a:solidFill>
                  <a:schemeClr val="bg1"/>
                </a:solidFill>
              </a:rPr>
              <a:t>Photo from http://images3.wikia.nocookie.net/__cb58378/memoryalpha/en/images/8/8b/McCoy_Barrows_flirt_2267.jpg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0" y="3357563"/>
            <a:ext cx="7380288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5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“It’s farming Jim, but not as we know it!”</a:t>
            </a:r>
            <a:endParaRPr lang="en-US" sz="50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1087438" y="6215063"/>
            <a:ext cx="30876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NZ" sz="1000" dirty="0">
                <a:latin typeface="+mn-lt"/>
                <a:hlinkClick r:id="rId3"/>
              </a:rPr>
              <a:t>Source: pc.blogspot.com/2009_04_26_archive.html</a:t>
            </a:r>
            <a:endParaRPr lang="en-NZ" sz="1000" dirty="0">
              <a:latin typeface="+mn-lt"/>
              <a:cs typeface="Arial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-142875" y="357188"/>
            <a:ext cx="7786688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NZ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Intensive is, as intensive does</a:t>
            </a:r>
            <a:endParaRPr lang="en-GB" sz="32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539750" y="6021388"/>
            <a:ext cx="36464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NZ" sz="1200" dirty="0" smtClean="0">
                <a:latin typeface="+mj-lt"/>
              </a:rPr>
              <a:t>Todd Meyer has worked with dairy cows in China since moving there 13 years ago</a:t>
            </a:r>
          </a:p>
          <a:p>
            <a:pPr eaLnBrk="1" hangingPunct="1">
              <a:defRPr/>
            </a:pPr>
            <a:r>
              <a:rPr lang="en-NZ" sz="1200" i="1" dirty="0" smtClean="0">
                <a:latin typeface="+mj-lt"/>
              </a:rPr>
              <a:t>Christchurch Star, 19 April  2011</a:t>
            </a:r>
          </a:p>
        </p:txBody>
      </p:sp>
      <p:pic>
        <p:nvPicPr>
          <p:cNvPr id="5125" name="Picture 4" descr="OLD HAND: Todd Meyer has worked with dairy cows in China since moving there 13 years ago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1200150"/>
            <a:ext cx="3575050" cy="476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 descr="http://www.bloomberg.com/image/iiZq_FqCcFr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6100" y="2106613"/>
            <a:ext cx="442912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4356100" y="5059363"/>
            <a:ext cx="45720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NZ" sz="1200" dirty="0" smtClean="0">
                <a:latin typeface="+mj-lt"/>
              </a:rPr>
              <a:t>Calves reside </a:t>
            </a:r>
            <a:r>
              <a:rPr lang="en-NZ" sz="1200" dirty="0">
                <a:latin typeface="+mj-lt"/>
              </a:rPr>
              <a:t>in the heifer barn at Fonterra Cooperative Group </a:t>
            </a:r>
            <a:r>
              <a:rPr lang="en-NZ" sz="1200" dirty="0">
                <a:latin typeface="+mj-lt"/>
              </a:rPr>
              <a:t>Ltd.'s Tangshan farm in Tangshan, </a:t>
            </a:r>
            <a:r>
              <a:rPr lang="en-NZ" sz="1200" dirty="0" err="1">
                <a:latin typeface="+mj-lt"/>
              </a:rPr>
              <a:t>Hebei</a:t>
            </a:r>
            <a:r>
              <a:rPr lang="en-NZ" sz="1200" dirty="0">
                <a:latin typeface="+mj-lt"/>
              </a:rPr>
              <a:t> Province</a:t>
            </a:r>
          </a:p>
          <a:p>
            <a:pPr>
              <a:defRPr/>
            </a:pPr>
            <a:r>
              <a:rPr lang="en-US" sz="1200" i="1" dirty="0">
                <a:latin typeface="+mj-lt"/>
              </a:rPr>
              <a:t>Bloomberg, 25 November 2011</a:t>
            </a:r>
            <a:endParaRPr lang="en-NZ" sz="1200" i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1087438" y="6215063"/>
            <a:ext cx="30876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NZ" sz="1000" dirty="0">
                <a:latin typeface="+mn-lt"/>
                <a:hlinkClick r:id="rId3"/>
              </a:rPr>
              <a:t>Source: pc.blogspot.com/2009_04_26_archive.html</a:t>
            </a:r>
            <a:endParaRPr lang="en-NZ" sz="1000" dirty="0">
              <a:latin typeface="+mn-lt"/>
              <a:cs typeface="Arial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-142875" y="357188"/>
            <a:ext cx="7786688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Revolution</a:t>
            </a:r>
            <a:endParaRPr lang="en-GB" sz="32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148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6149" name="Rectangle 2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pic>
        <p:nvPicPr>
          <p:cNvPr id="6150" name="Picture 3"/>
          <p:cNvPicPr>
            <a:picLocks noChangeAspect="1" noChangeArrowheads="1"/>
          </p:cNvPicPr>
          <p:nvPr/>
        </p:nvPicPr>
        <p:blipFill>
          <a:blip r:embed="rId4" cstate="print"/>
          <a:srcRect l="36090" t="26086" r="19041" b="16475"/>
          <a:stretch>
            <a:fillRect/>
          </a:stretch>
        </p:blipFill>
        <p:spPr bwMode="auto">
          <a:xfrm>
            <a:off x="468313" y="1368425"/>
            <a:ext cx="5468937" cy="437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1" name="Picture 4"/>
          <p:cNvPicPr>
            <a:picLocks noChangeAspect="1" noChangeArrowheads="1"/>
          </p:cNvPicPr>
          <p:nvPr/>
        </p:nvPicPr>
        <p:blipFill>
          <a:blip r:embed="rId5" cstate="print"/>
          <a:srcRect l="23169" t="34409" r="30235" b="17133"/>
          <a:stretch>
            <a:fillRect/>
          </a:stretch>
        </p:blipFill>
        <p:spPr bwMode="auto">
          <a:xfrm>
            <a:off x="6045200" y="2205038"/>
            <a:ext cx="2990850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539750" y="6021388"/>
            <a:ext cx="36464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NZ" sz="1200" dirty="0" smtClean="0">
                <a:latin typeface="+mj-lt"/>
              </a:rPr>
              <a:t>Photos: David </a:t>
            </a:r>
            <a:r>
              <a:rPr lang="en-NZ" sz="1200" dirty="0" err="1" smtClean="0">
                <a:latin typeface="+mj-lt"/>
              </a:rPr>
              <a:t>Hewson</a:t>
            </a:r>
            <a:endParaRPr lang="en-NZ" sz="1200" i="1" dirty="0" smtClean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1087438" y="6215063"/>
            <a:ext cx="30876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NZ" sz="1000" dirty="0">
                <a:latin typeface="+mn-lt"/>
                <a:hlinkClick r:id="rId3"/>
              </a:rPr>
              <a:t>Source: pc.blogspot.com/2009_04_26_archive.html</a:t>
            </a:r>
            <a:endParaRPr lang="en-NZ" sz="1000" dirty="0">
              <a:latin typeface="+mn-lt"/>
              <a:cs typeface="Arial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-142875" y="357188"/>
            <a:ext cx="7786688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In more ways than one</a:t>
            </a:r>
            <a:endParaRPr lang="en-GB" sz="32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172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7173" name="Rectangle 2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539750" y="6021388"/>
            <a:ext cx="36464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NZ" sz="1200" dirty="0" smtClean="0">
                <a:latin typeface="+mj-lt"/>
              </a:rPr>
              <a:t>Photos: David </a:t>
            </a:r>
            <a:r>
              <a:rPr lang="en-NZ" sz="1200" dirty="0" err="1" smtClean="0">
                <a:latin typeface="+mj-lt"/>
              </a:rPr>
              <a:t>Hewson</a:t>
            </a:r>
            <a:endParaRPr lang="en-NZ" sz="1200" i="1" dirty="0" smtClean="0">
              <a:latin typeface="+mj-lt"/>
            </a:endParaRPr>
          </a:p>
        </p:txBody>
      </p:sp>
      <p:pic>
        <p:nvPicPr>
          <p:cNvPr id="7175" name="Picture 4"/>
          <p:cNvPicPr>
            <a:picLocks noChangeAspect="1" noChangeArrowheads="1"/>
          </p:cNvPicPr>
          <p:nvPr/>
        </p:nvPicPr>
        <p:blipFill>
          <a:blip r:embed="rId4" cstate="print"/>
          <a:srcRect l="22928" t="27824" r="37827" b="16824"/>
          <a:stretch>
            <a:fillRect/>
          </a:stretch>
        </p:blipFill>
        <p:spPr bwMode="auto">
          <a:xfrm>
            <a:off x="34925" y="1231900"/>
            <a:ext cx="5319713" cy="468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6" name="Picture 5"/>
          <p:cNvPicPr>
            <a:picLocks noChangeAspect="1" noChangeArrowheads="1"/>
          </p:cNvPicPr>
          <p:nvPr/>
        </p:nvPicPr>
        <p:blipFill>
          <a:blip r:embed="rId5" cstate="print"/>
          <a:srcRect l="25000" t="36522" r="25000" b="17345"/>
          <a:stretch>
            <a:fillRect/>
          </a:stretch>
        </p:blipFill>
        <p:spPr bwMode="auto">
          <a:xfrm>
            <a:off x="5470525" y="1989138"/>
            <a:ext cx="349726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1087438" y="6215063"/>
            <a:ext cx="30876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NZ" sz="1000" dirty="0">
                <a:latin typeface="+mn-lt"/>
                <a:hlinkClick r:id="rId3"/>
              </a:rPr>
              <a:t>Source: pc.blogspot.com/2009_04_26_archive.html</a:t>
            </a:r>
            <a:endParaRPr lang="en-NZ" sz="1000" dirty="0">
              <a:latin typeface="+mn-lt"/>
              <a:cs typeface="Arial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-142875" y="357188"/>
            <a:ext cx="7786688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 new paradigm?</a:t>
            </a:r>
            <a:endParaRPr lang="en-GB" sz="32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196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8197" name="Rectangle 2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539750" y="6021388"/>
            <a:ext cx="36464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NZ" sz="1200" dirty="0" smtClean="0">
                <a:latin typeface="+mj-lt"/>
              </a:rPr>
              <a:t>Photos: David </a:t>
            </a:r>
            <a:r>
              <a:rPr lang="en-NZ" sz="1200" dirty="0" err="1" smtClean="0">
                <a:latin typeface="+mj-lt"/>
              </a:rPr>
              <a:t>Hewson</a:t>
            </a:r>
            <a:endParaRPr lang="en-NZ" sz="1200" i="1" dirty="0" smtClean="0">
              <a:latin typeface="+mj-lt"/>
            </a:endParaRPr>
          </a:p>
        </p:txBody>
      </p:sp>
      <p:pic>
        <p:nvPicPr>
          <p:cNvPr id="8199" name="Picture 2"/>
          <p:cNvPicPr>
            <a:picLocks noChangeAspect="1" noChangeArrowheads="1"/>
          </p:cNvPicPr>
          <p:nvPr/>
        </p:nvPicPr>
        <p:blipFill>
          <a:blip r:embed="rId4" cstate="print"/>
          <a:srcRect l="28844" t="28601" r="26073" b="15543"/>
          <a:stretch>
            <a:fillRect/>
          </a:stretch>
        </p:blipFill>
        <p:spPr bwMode="auto">
          <a:xfrm>
            <a:off x="107950" y="1300163"/>
            <a:ext cx="5495925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0" name="Picture 3"/>
          <p:cNvPicPr>
            <a:picLocks noChangeAspect="1" noChangeArrowheads="1"/>
          </p:cNvPicPr>
          <p:nvPr/>
        </p:nvPicPr>
        <p:blipFill>
          <a:blip r:embed="rId5" cstate="print"/>
          <a:srcRect l="24544" t="27310" r="24805" b="15981"/>
          <a:stretch>
            <a:fillRect/>
          </a:stretch>
        </p:blipFill>
        <p:spPr bwMode="auto">
          <a:xfrm>
            <a:off x="5727700" y="2001838"/>
            <a:ext cx="3171825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1087438" y="6215063"/>
            <a:ext cx="30876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NZ" sz="1000" dirty="0">
                <a:latin typeface="+mn-lt"/>
                <a:hlinkClick r:id="rId3"/>
              </a:rPr>
              <a:t>Source: pc.blogspot.com/2009_04_26_archive.html</a:t>
            </a:r>
            <a:endParaRPr lang="en-NZ" sz="1000" dirty="0">
              <a:latin typeface="+mn-lt"/>
              <a:cs typeface="Arial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-142875" y="357188"/>
            <a:ext cx="7786688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 brave New World</a:t>
            </a:r>
            <a:endParaRPr lang="en-GB" sz="32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220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9221" name="Rectangle 2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539750" y="6021388"/>
            <a:ext cx="36464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NZ" sz="1200" dirty="0" smtClean="0">
                <a:latin typeface="+mj-lt"/>
              </a:rPr>
              <a:t>Photos: David </a:t>
            </a:r>
            <a:r>
              <a:rPr lang="en-NZ" sz="1200" dirty="0" err="1" smtClean="0">
                <a:latin typeface="+mj-lt"/>
              </a:rPr>
              <a:t>Hewson</a:t>
            </a:r>
            <a:endParaRPr lang="en-NZ" sz="1200" i="1" dirty="0" smtClean="0">
              <a:latin typeface="+mj-lt"/>
            </a:endParaRPr>
          </a:p>
        </p:txBody>
      </p:sp>
      <p:pic>
        <p:nvPicPr>
          <p:cNvPr id="9223" name="Picture 2"/>
          <p:cNvPicPr>
            <a:picLocks noChangeAspect="1" noChangeArrowheads="1"/>
          </p:cNvPicPr>
          <p:nvPr/>
        </p:nvPicPr>
        <p:blipFill>
          <a:blip r:embed="rId4" cstate="print"/>
          <a:srcRect l="22935" t="27826" r="30138" b="15208"/>
          <a:stretch>
            <a:fillRect/>
          </a:stretch>
        </p:blipFill>
        <p:spPr bwMode="auto">
          <a:xfrm>
            <a:off x="6084888" y="1916113"/>
            <a:ext cx="2879725" cy="218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4" name="Picture 3"/>
          <p:cNvPicPr>
            <a:picLocks noChangeAspect="1" noChangeArrowheads="1"/>
          </p:cNvPicPr>
          <p:nvPr/>
        </p:nvPicPr>
        <p:blipFill>
          <a:blip r:embed="rId5" cstate="print"/>
          <a:srcRect l="28603" t="26634" r="22852" b="15981"/>
          <a:stretch>
            <a:fillRect/>
          </a:stretch>
        </p:blipFill>
        <p:spPr bwMode="auto">
          <a:xfrm>
            <a:off x="93663" y="1198563"/>
            <a:ext cx="5918200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/>
          <p:cNvPicPr>
            <a:picLocks noChangeAspect="1" noChangeArrowheads="1"/>
          </p:cNvPicPr>
          <p:nvPr/>
        </p:nvPicPr>
        <p:blipFill>
          <a:blip r:embed="rId3" cstate="print"/>
          <a:srcRect l="8232" t="84329" r="4878" b="5794"/>
          <a:stretch>
            <a:fillRect/>
          </a:stretch>
        </p:blipFill>
        <p:spPr bwMode="auto">
          <a:xfrm>
            <a:off x="0" y="5653088"/>
            <a:ext cx="9144000" cy="120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Box 1"/>
          <p:cNvSpPr txBox="1">
            <a:spLocks noChangeArrowheads="1"/>
          </p:cNvSpPr>
          <p:nvPr/>
        </p:nvSpPr>
        <p:spPr bwMode="auto">
          <a:xfrm>
            <a:off x="250825" y="5416550"/>
            <a:ext cx="5776913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NZ" sz="900">
                <a:solidFill>
                  <a:schemeClr val="bg1"/>
                </a:solidFill>
              </a:rPr>
              <a:t>Photo from http://images3.wikia.nocookie.net/__cb58378/memoryalpha/en/images/8/8b/McCoy_Barrows_flirt_2267.jpg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0" y="3357563"/>
            <a:ext cx="7380288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5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“It’s farming Jim, but not as we know it!”</a:t>
            </a:r>
            <a:endParaRPr lang="en-US" sz="50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245" name="Rectangle 3"/>
          <p:cNvSpPr txBox="1">
            <a:spLocks noChangeArrowheads="1"/>
          </p:cNvSpPr>
          <p:nvPr/>
        </p:nvSpPr>
        <p:spPr bwMode="auto">
          <a:xfrm>
            <a:off x="0" y="4797425"/>
            <a:ext cx="7380288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342900" algn="ctr" eaLnBrk="0" hangingPunct="0">
              <a:spcBef>
                <a:spcPct val="20000"/>
              </a:spcBef>
            </a:pPr>
            <a:r>
              <a:rPr lang="en-NZ" sz="2000" b="1">
                <a:solidFill>
                  <a:schemeClr val="bg1"/>
                </a:solidFill>
                <a:latin typeface="Arial" charset="0"/>
              </a:rPr>
              <a:t>Willy Leferink, Federated Farmers Dairy chairperson</a:t>
            </a:r>
            <a:endParaRPr lang="en-NZ" sz="1600" b="1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0246" name="Picture 1"/>
          <p:cNvPicPr>
            <a:picLocks noChangeAspect="1" noChangeArrowheads="1"/>
          </p:cNvPicPr>
          <p:nvPr/>
        </p:nvPicPr>
        <p:blipFill>
          <a:blip r:embed="rId4" cstate="print"/>
          <a:srcRect l="23605" t="27306" r="37166" b="16522"/>
          <a:stretch>
            <a:fillRect/>
          </a:stretch>
        </p:blipFill>
        <p:spPr bwMode="auto">
          <a:xfrm>
            <a:off x="0" y="0"/>
            <a:ext cx="6310313" cy="564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6310313" y="1916113"/>
            <a:ext cx="2833687" cy="23098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NZ" sz="3600" b="1" i="1" dirty="0">
                <a:latin typeface="+mn-lt"/>
              </a:rPr>
              <a:t>You haven’t seen nothing yet…</a:t>
            </a:r>
            <a:endParaRPr lang="en-NZ" sz="3600" i="1" dirty="0">
              <a:latin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443663" y="4565650"/>
            <a:ext cx="2032000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 dirty="0">
                <a:latin typeface="+mj-lt"/>
              </a:rPr>
              <a:t>Willy </a:t>
            </a:r>
            <a:r>
              <a:rPr lang="en-US" sz="1600" b="1" dirty="0" err="1">
                <a:latin typeface="+mj-lt"/>
              </a:rPr>
              <a:t>Leferink</a:t>
            </a:r>
            <a:endParaRPr lang="en-US" sz="1600" b="1" dirty="0">
              <a:latin typeface="+mj-lt"/>
            </a:endParaRPr>
          </a:p>
          <a:p>
            <a:pPr>
              <a:defRPr/>
            </a:pPr>
            <a:r>
              <a:rPr lang="en-US" sz="1600" b="1" dirty="0">
                <a:latin typeface="+mj-lt"/>
              </a:rPr>
              <a:t>Federated Farmers</a:t>
            </a:r>
            <a:endParaRPr lang="en-NZ" sz="16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FNZ - Presentation">
  <a:themeElements>
    <a:clrScheme name="FFNZ -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FFNZ -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FNZ -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FNZ -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FNZ -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FNZ -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FNZ -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FNZ -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7575</TotalTime>
  <Words>525</Words>
  <Application>Microsoft Office PowerPoint</Application>
  <PresentationFormat>On-screen Show (4:3)</PresentationFormat>
  <Paragraphs>76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Times New Roman</vt:lpstr>
      <vt:lpstr>Arial</vt:lpstr>
      <vt:lpstr>Arial Unicode MS</vt:lpstr>
      <vt:lpstr>FFNZ - Presentation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Pacific ASP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Candyce Christensen</dc:creator>
  <cp:lastModifiedBy>Jeanet Leferink</cp:lastModifiedBy>
  <cp:revision>613</cp:revision>
  <dcterms:created xsi:type="dcterms:W3CDTF">2007-11-15T21:08:44Z</dcterms:created>
  <dcterms:modified xsi:type="dcterms:W3CDTF">2012-08-21T18:31:53Z</dcterms:modified>
</cp:coreProperties>
</file>